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88" r:id="rId3"/>
    <p:sldId id="259" r:id="rId4"/>
    <p:sldId id="258" r:id="rId5"/>
    <p:sldId id="260" r:id="rId6"/>
    <p:sldId id="261" r:id="rId7"/>
    <p:sldId id="279" r:id="rId8"/>
    <p:sldId id="286" r:id="rId9"/>
    <p:sldId id="262" r:id="rId10"/>
    <p:sldId id="263" r:id="rId11"/>
    <p:sldId id="264" r:id="rId12"/>
    <p:sldId id="280" r:id="rId13"/>
    <p:sldId id="284" r:id="rId14"/>
    <p:sldId id="285" r:id="rId15"/>
    <p:sldId id="265" r:id="rId16"/>
    <p:sldId id="266" r:id="rId17"/>
    <p:sldId id="281" r:id="rId18"/>
    <p:sldId id="267" r:id="rId19"/>
    <p:sldId id="268" r:id="rId20"/>
    <p:sldId id="282" r:id="rId21"/>
    <p:sldId id="269" r:id="rId22"/>
    <p:sldId id="271" r:id="rId23"/>
    <p:sldId id="272" r:id="rId24"/>
    <p:sldId id="278" r:id="rId25"/>
    <p:sldId id="273" r:id="rId26"/>
    <p:sldId id="274" r:id="rId27"/>
    <p:sldId id="276" r:id="rId28"/>
    <p:sldId id="277" r:id="rId29"/>
    <p:sldId id="275" r:id="rId30"/>
    <p:sldId id="283" r:id="rId31"/>
    <p:sldId id="270" r:id="rId32"/>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962B55-101F-4BAF-AE68-BEC2F785FCBC}">
          <p14:sldIdLst>
            <p14:sldId id="287"/>
            <p14:sldId id="288"/>
            <p14:sldId id="259"/>
            <p14:sldId id="258"/>
            <p14:sldId id="260"/>
            <p14:sldId id="261"/>
            <p14:sldId id="279"/>
            <p14:sldId id="286"/>
            <p14:sldId id="262"/>
            <p14:sldId id="263"/>
            <p14:sldId id="264"/>
            <p14:sldId id="280"/>
            <p14:sldId id="284"/>
            <p14:sldId id="285"/>
            <p14:sldId id="265"/>
            <p14:sldId id="266"/>
          </p14:sldIdLst>
        </p14:section>
        <p14:section name="Untitled Section" id="{E1619A99-70A2-43FE-B89A-E63C985F284B}">
          <p14:sldIdLst>
            <p14:sldId id="281"/>
            <p14:sldId id="267"/>
            <p14:sldId id="268"/>
            <p14:sldId id="282"/>
            <p14:sldId id="269"/>
            <p14:sldId id="271"/>
            <p14:sldId id="272"/>
            <p14:sldId id="278"/>
            <p14:sldId id="273"/>
            <p14:sldId id="274"/>
            <p14:sldId id="276"/>
            <p14:sldId id="277"/>
            <p14:sldId id="275"/>
            <p14:sldId id="283"/>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930"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5505-5105-4099-8629-F07C52418D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r-Latn-RS"/>
          </a:p>
        </p:txBody>
      </p:sp>
      <p:sp>
        <p:nvSpPr>
          <p:cNvPr id="3" name="Subtitle 2">
            <a:extLst>
              <a:ext uri="{FF2B5EF4-FFF2-40B4-BE49-F238E27FC236}">
                <a16:creationId xmlns:a16="http://schemas.microsoft.com/office/drawing/2014/main" id="{61B7CC37-D58F-4128-BE2D-58AA16A53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r-Latn-RS"/>
          </a:p>
        </p:txBody>
      </p:sp>
      <p:sp>
        <p:nvSpPr>
          <p:cNvPr id="4" name="Date Placeholder 3">
            <a:extLst>
              <a:ext uri="{FF2B5EF4-FFF2-40B4-BE49-F238E27FC236}">
                <a16:creationId xmlns:a16="http://schemas.microsoft.com/office/drawing/2014/main" id="{CA6348AF-03CE-412D-90FB-8BCADCE51CCF}"/>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5" name="Footer Placeholder 4">
            <a:extLst>
              <a:ext uri="{FF2B5EF4-FFF2-40B4-BE49-F238E27FC236}">
                <a16:creationId xmlns:a16="http://schemas.microsoft.com/office/drawing/2014/main" id="{7781AF84-96F7-4711-9706-61291CEFBDC7}"/>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C866A9A7-C43C-4477-BD51-2AEA5CD27C3E}"/>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884821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31C3-138A-4527-AA67-9823E30F4E3E}"/>
              </a:ext>
            </a:extLst>
          </p:cNvPr>
          <p:cNvSpPr>
            <a:spLocks noGrp="1"/>
          </p:cNvSpPr>
          <p:nvPr>
            <p:ph type="title"/>
          </p:nvPr>
        </p:nvSpPr>
        <p:spPr/>
        <p:txBody>
          <a:bodyPr/>
          <a:lstStyle/>
          <a:p>
            <a:r>
              <a:rPr lang="en-US"/>
              <a:t>Click to edit Master title style</a:t>
            </a:r>
            <a:endParaRPr lang="sr-Latn-RS"/>
          </a:p>
        </p:txBody>
      </p:sp>
      <p:sp>
        <p:nvSpPr>
          <p:cNvPr id="3" name="Vertical Text Placeholder 2">
            <a:extLst>
              <a:ext uri="{FF2B5EF4-FFF2-40B4-BE49-F238E27FC236}">
                <a16:creationId xmlns:a16="http://schemas.microsoft.com/office/drawing/2014/main" id="{F71B3E30-8E33-446A-8BE7-86944EEEA8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FA088A51-CFD7-4E29-8421-BA28B93F7BC9}"/>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5" name="Footer Placeholder 4">
            <a:extLst>
              <a:ext uri="{FF2B5EF4-FFF2-40B4-BE49-F238E27FC236}">
                <a16:creationId xmlns:a16="http://schemas.microsoft.com/office/drawing/2014/main" id="{D57BA64B-7414-4243-8793-782BF941EF31}"/>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1C8C0B8E-314A-419C-8B56-2FE240FD7523}"/>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305398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2C3FFD-0C12-4B66-AD35-1F485E2AC5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r-Latn-RS"/>
          </a:p>
        </p:txBody>
      </p:sp>
      <p:sp>
        <p:nvSpPr>
          <p:cNvPr id="3" name="Vertical Text Placeholder 2">
            <a:extLst>
              <a:ext uri="{FF2B5EF4-FFF2-40B4-BE49-F238E27FC236}">
                <a16:creationId xmlns:a16="http://schemas.microsoft.com/office/drawing/2014/main" id="{E7649F2E-B9D2-4E10-B100-2C77AAB051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A57BE50A-A24F-483A-B8FE-4F667C57F28A}"/>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5" name="Footer Placeholder 4">
            <a:extLst>
              <a:ext uri="{FF2B5EF4-FFF2-40B4-BE49-F238E27FC236}">
                <a16:creationId xmlns:a16="http://schemas.microsoft.com/office/drawing/2014/main" id="{10B6EECF-D46F-4832-BA0F-AAEFE64F764D}"/>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422CEAE1-738E-4FBE-92FE-7E9AF6C42DF7}"/>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141281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B134-19DA-4DD5-A6DD-4407151F96C3}"/>
              </a:ext>
            </a:extLst>
          </p:cNvPr>
          <p:cNvSpPr>
            <a:spLocks noGrp="1"/>
          </p:cNvSpPr>
          <p:nvPr>
            <p:ph type="title"/>
          </p:nvPr>
        </p:nvSpPr>
        <p:spPr/>
        <p:txBody>
          <a:bodyPr/>
          <a:lstStyle/>
          <a:p>
            <a:r>
              <a:rPr lang="en-US"/>
              <a:t>Click to edit Master title style</a:t>
            </a:r>
            <a:endParaRPr lang="sr-Latn-RS"/>
          </a:p>
        </p:txBody>
      </p:sp>
      <p:sp>
        <p:nvSpPr>
          <p:cNvPr id="3" name="Content Placeholder 2">
            <a:extLst>
              <a:ext uri="{FF2B5EF4-FFF2-40B4-BE49-F238E27FC236}">
                <a16:creationId xmlns:a16="http://schemas.microsoft.com/office/drawing/2014/main" id="{ADDAAD8C-50D2-4EC4-97E7-82D47DD51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858D3AB3-60E6-4071-A897-D1A678FF2B72}"/>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5" name="Footer Placeholder 4">
            <a:extLst>
              <a:ext uri="{FF2B5EF4-FFF2-40B4-BE49-F238E27FC236}">
                <a16:creationId xmlns:a16="http://schemas.microsoft.com/office/drawing/2014/main" id="{235AF0B7-C0C5-452B-8192-80172A4DD296}"/>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30F40AD4-1E1D-42EF-99D3-57D487887DE7}"/>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257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62FA-E810-433E-81F3-52C88D3379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r-Latn-RS"/>
          </a:p>
        </p:txBody>
      </p:sp>
      <p:sp>
        <p:nvSpPr>
          <p:cNvPr id="3" name="Text Placeholder 2">
            <a:extLst>
              <a:ext uri="{FF2B5EF4-FFF2-40B4-BE49-F238E27FC236}">
                <a16:creationId xmlns:a16="http://schemas.microsoft.com/office/drawing/2014/main" id="{03C7ED66-39A7-4084-B6FA-4BED8F651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E70FFB-18E2-40C4-8C39-8864D6F89EDD}"/>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5" name="Footer Placeholder 4">
            <a:extLst>
              <a:ext uri="{FF2B5EF4-FFF2-40B4-BE49-F238E27FC236}">
                <a16:creationId xmlns:a16="http://schemas.microsoft.com/office/drawing/2014/main" id="{8AD4A769-D63D-4DF8-96A6-0E4563439513}"/>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5B194A88-FDEF-4ADB-B060-44E743303FC2}"/>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409230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3B64-44CF-4F40-80F4-C9B407E02A03}"/>
              </a:ext>
            </a:extLst>
          </p:cNvPr>
          <p:cNvSpPr>
            <a:spLocks noGrp="1"/>
          </p:cNvSpPr>
          <p:nvPr>
            <p:ph type="title"/>
          </p:nvPr>
        </p:nvSpPr>
        <p:spPr/>
        <p:txBody>
          <a:bodyPr/>
          <a:lstStyle/>
          <a:p>
            <a:r>
              <a:rPr lang="en-US"/>
              <a:t>Click to edit Master title style</a:t>
            </a:r>
            <a:endParaRPr lang="sr-Latn-RS"/>
          </a:p>
        </p:txBody>
      </p:sp>
      <p:sp>
        <p:nvSpPr>
          <p:cNvPr id="3" name="Content Placeholder 2">
            <a:extLst>
              <a:ext uri="{FF2B5EF4-FFF2-40B4-BE49-F238E27FC236}">
                <a16:creationId xmlns:a16="http://schemas.microsoft.com/office/drawing/2014/main" id="{88FAF016-D50E-4411-A1C4-EF7FB2C047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Content Placeholder 3">
            <a:extLst>
              <a:ext uri="{FF2B5EF4-FFF2-40B4-BE49-F238E27FC236}">
                <a16:creationId xmlns:a16="http://schemas.microsoft.com/office/drawing/2014/main" id="{B0ECCF6C-D47B-4D1F-83B8-2E52C9F605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Date Placeholder 4">
            <a:extLst>
              <a:ext uri="{FF2B5EF4-FFF2-40B4-BE49-F238E27FC236}">
                <a16:creationId xmlns:a16="http://schemas.microsoft.com/office/drawing/2014/main" id="{FA965504-7E36-492E-A2BB-2148C4BC8FF2}"/>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6" name="Footer Placeholder 5">
            <a:extLst>
              <a:ext uri="{FF2B5EF4-FFF2-40B4-BE49-F238E27FC236}">
                <a16:creationId xmlns:a16="http://schemas.microsoft.com/office/drawing/2014/main" id="{BAE3B8B5-8E5F-41BD-B7AE-3041F1721DD1}"/>
              </a:ext>
            </a:extLst>
          </p:cNvPr>
          <p:cNvSpPr>
            <a:spLocks noGrp="1"/>
          </p:cNvSpPr>
          <p:nvPr>
            <p:ph type="ftr" sz="quarter" idx="11"/>
          </p:nvPr>
        </p:nvSpPr>
        <p:spPr/>
        <p:txBody>
          <a:bodyPr/>
          <a:lstStyle/>
          <a:p>
            <a:endParaRPr lang="sr-Latn-RS"/>
          </a:p>
        </p:txBody>
      </p:sp>
      <p:sp>
        <p:nvSpPr>
          <p:cNvPr id="7" name="Slide Number Placeholder 6">
            <a:extLst>
              <a:ext uri="{FF2B5EF4-FFF2-40B4-BE49-F238E27FC236}">
                <a16:creationId xmlns:a16="http://schemas.microsoft.com/office/drawing/2014/main" id="{36B7E930-BAE3-4B05-B5EF-13FE6E5ED151}"/>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391330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D589-495E-45A1-8C56-9F635D762F10}"/>
              </a:ext>
            </a:extLst>
          </p:cNvPr>
          <p:cNvSpPr>
            <a:spLocks noGrp="1"/>
          </p:cNvSpPr>
          <p:nvPr>
            <p:ph type="title"/>
          </p:nvPr>
        </p:nvSpPr>
        <p:spPr>
          <a:xfrm>
            <a:off x="839788" y="365125"/>
            <a:ext cx="10515600" cy="1325563"/>
          </a:xfrm>
        </p:spPr>
        <p:txBody>
          <a:bodyPr/>
          <a:lstStyle/>
          <a:p>
            <a:r>
              <a:rPr lang="en-US"/>
              <a:t>Click to edit Master title style</a:t>
            </a:r>
            <a:endParaRPr lang="sr-Latn-RS"/>
          </a:p>
        </p:txBody>
      </p:sp>
      <p:sp>
        <p:nvSpPr>
          <p:cNvPr id="3" name="Text Placeholder 2">
            <a:extLst>
              <a:ext uri="{FF2B5EF4-FFF2-40B4-BE49-F238E27FC236}">
                <a16:creationId xmlns:a16="http://schemas.microsoft.com/office/drawing/2014/main" id="{08ED8620-897F-4A21-B137-83DA9BF7ED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FCDAB-59BD-44BD-B0E6-164E5E488C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Text Placeholder 4">
            <a:extLst>
              <a:ext uri="{FF2B5EF4-FFF2-40B4-BE49-F238E27FC236}">
                <a16:creationId xmlns:a16="http://schemas.microsoft.com/office/drawing/2014/main" id="{44092DBC-E5A3-4CBC-B047-66B18BC00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97D0D5-16C4-4926-8E10-C41E7EDC67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7" name="Date Placeholder 6">
            <a:extLst>
              <a:ext uri="{FF2B5EF4-FFF2-40B4-BE49-F238E27FC236}">
                <a16:creationId xmlns:a16="http://schemas.microsoft.com/office/drawing/2014/main" id="{90803326-FF34-4459-ADD5-8D6FE2071AAA}"/>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8" name="Footer Placeholder 7">
            <a:extLst>
              <a:ext uri="{FF2B5EF4-FFF2-40B4-BE49-F238E27FC236}">
                <a16:creationId xmlns:a16="http://schemas.microsoft.com/office/drawing/2014/main" id="{AA7F3DE2-83AA-4383-8443-348B71B03AFF}"/>
              </a:ext>
            </a:extLst>
          </p:cNvPr>
          <p:cNvSpPr>
            <a:spLocks noGrp="1"/>
          </p:cNvSpPr>
          <p:nvPr>
            <p:ph type="ftr" sz="quarter" idx="11"/>
          </p:nvPr>
        </p:nvSpPr>
        <p:spPr/>
        <p:txBody>
          <a:bodyPr/>
          <a:lstStyle/>
          <a:p>
            <a:endParaRPr lang="sr-Latn-RS"/>
          </a:p>
        </p:txBody>
      </p:sp>
      <p:sp>
        <p:nvSpPr>
          <p:cNvPr id="9" name="Slide Number Placeholder 8">
            <a:extLst>
              <a:ext uri="{FF2B5EF4-FFF2-40B4-BE49-F238E27FC236}">
                <a16:creationId xmlns:a16="http://schemas.microsoft.com/office/drawing/2014/main" id="{341A9FA5-8640-4A03-80DC-118D89A67DA3}"/>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304559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B382-1C10-439D-AF6D-55230FB163A7}"/>
              </a:ext>
            </a:extLst>
          </p:cNvPr>
          <p:cNvSpPr>
            <a:spLocks noGrp="1"/>
          </p:cNvSpPr>
          <p:nvPr>
            <p:ph type="title"/>
          </p:nvPr>
        </p:nvSpPr>
        <p:spPr/>
        <p:txBody>
          <a:bodyPr/>
          <a:lstStyle/>
          <a:p>
            <a:r>
              <a:rPr lang="en-US"/>
              <a:t>Click to edit Master title style</a:t>
            </a:r>
            <a:endParaRPr lang="sr-Latn-RS"/>
          </a:p>
        </p:txBody>
      </p:sp>
      <p:sp>
        <p:nvSpPr>
          <p:cNvPr id="3" name="Date Placeholder 2">
            <a:extLst>
              <a:ext uri="{FF2B5EF4-FFF2-40B4-BE49-F238E27FC236}">
                <a16:creationId xmlns:a16="http://schemas.microsoft.com/office/drawing/2014/main" id="{275CC973-1406-4536-9AB2-6122369305B8}"/>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4" name="Footer Placeholder 3">
            <a:extLst>
              <a:ext uri="{FF2B5EF4-FFF2-40B4-BE49-F238E27FC236}">
                <a16:creationId xmlns:a16="http://schemas.microsoft.com/office/drawing/2014/main" id="{A892B57E-A00F-4963-842B-D4FF6EC48237}"/>
              </a:ext>
            </a:extLst>
          </p:cNvPr>
          <p:cNvSpPr>
            <a:spLocks noGrp="1"/>
          </p:cNvSpPr>
          <p:nvPr>
            <p:ph type="ftr" sz="quarter" idx="11"/>
          </p:nvPr>
        </p:nvSpPr>
        <p:spPr/>
        <p:txBody>
          <a:bodyPr/>
          <a:lstStyle/>
          <a:p>
            <a:endParaRPr lang="sr-Latn-RS"/>
          </a:p>
        </p:txBody>
      </p:sp>
      <p:sp>
        <p:nvSpPr>
          <p:cNvPr id="5" name="Slide Number Placeholder 4">
            <a:extLst>
              <a:ext uri="{FF2B5EF4-FFF2-40B4-BE49-F238E27FC236}">
                <a16:creationId xmlns:a16="http://schemas.microsoft.com/office/drawing/2014/main" id="{09FE987E-4237-4512-8A6E-EDBF421856A1}"/>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189466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83B50-BA9C-4547-93A3-24B3327B6F07}"/>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3" name="Footer Placeholder 2">
            <a:extLst>
              <a:ext uri="{FF2B5EF4-FFF2-40B4-BE49-F238E27FC236}">
                <a16:creationId xmlns:a16="http://schemas.microsoft.com/office/drawing/2014/main" id="{26F1D132-C936-4568-911B-09AF87CD54C3}"/>
              </a:ext>
            </a:extLst>
          </p:cNvPr>
          <p:cNvSpPr>
            <a:spLocks noGrp="1"/>
          </p:cNvSpPr>
          <p:nvPr>
            <p:ph type="ftr" sz="quarter" idx="11"/>
          </p:nvPr>
        </p:nvSpPr>
        <p:spPr/>
        <p:txBody>
          <a:bodyPr/>
          <a:lstStyle/>
          <a:p>
            <a:endParaRPr lang="sr-Latn-RS"/>
          </a:p>
        </p:txBody>
      </p:sp>
      <p:sp>
        <p:nvSpPr>
          <p:cNvPr id="4" name="Slide Number Placeholder 3">
            <a:extLst>
              <a:ext uri="{FF2B5EF4-FFF2-40B4-BE49-F238E27FC236}">
                <a16:creationId xmlns:a16="http://schemas.microsoft.com/office/drawing/2014/main" id="{47E59A50-9631-44E3-9B0A-11E6BBBAE9CE}"/>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171871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19813-A424-4654-8345-290352489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Latn-RS"/>
          </a:p>
        </p:txBody>
      </p:sp>
      <p:sp>
        <p:nvSpPr>
          <p:cNvPr id="3" name="Content Placeholder 2">
            <a:extLst>
              <a:ext uri="{FF2B5EF4-FFF2-40B4-BE49-F238E27FC236}">
                <a16:creationId xmlns:a16="http://schemas.microsoft.com/office/drawing/2014/main" id="{E7553539-2BDB-4092-8693-04882D09C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Text Placeholder 3">
            <a:extLst>
              <a:ext uri="{FF2B5EF4-FFF2-40B4-BE49-F238E27FC236}">
                <a16:creationId xmlns:a16="http://schemas.microsoft.com/office/drawing/2014/main" id="{512B598B-464B-4375-87DC-58A9DDE5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BAF31-91BC-4632-A259-E4AB14F55FD6}"/>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6" name="Footer Placeholder 5">
            <a:extLst>
              <a:ext uri="{FF2B5EF4-FFF2-40B4-BE49-F238E27FC236}">
                <a16:creationId xmlns:a16="http://schemas.microsoft.com/office/drawing/2014/main" id="{6181D321-902D-4B09-A89F-D9B99E7455B3}"/>
              </a:ext>
            </a:extLst>
          </p:cNvPr>
          <p:cNvSpPr>
            <a:spLocks noGrp="1"/>
          </p:cNvSpPr>
          <p:nvPr>
            <p:ph type="ftr" sz="quarter" idx="11"/>
          </p:nvPr>
        </p:nvSpPr>
        <p:spPr/>
        <p:txBody>
          <a:bodyPr/>
          <a:lstStyle/>
          <a:p>
            <a:endParaRPr lang="sr-Latn-RS"/>
          </a:p>
        </p:txBody>
      </p:sp>
      <p:sp>
        <p:nvSpPr>
          <p:cNvPr id="7" name="Slide Number Placeholder 6">
            <a:extLst>
              <a:ext uri="{FF2B5EF4-FFF2-40B4-BE49-F238E27FC236}">
                <a16:creationId xmlns:a16="http://schemas.microsoft.com/office/drawing/2014/main" id="{17E7466E-0590-4601-8BA2-B674CE49CAA4}"/>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38353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45E0-CEFE-4106-B65B-1769EC7C5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Latn-RS"/>
          </a:p>
        </p:txBody>
      </p:sp>
      <p:sp>
        <p:nvSpPr>
          <p:cNvPr id="3" name="Picture Placeholder 2">
            <a:extLst>
              <a:ext uri="{FF2B5EF4-FFF2-40B4-BE49-F238E27FC236}">
                <a16:creationId xmlns:a16="http://schemas.microsoft.com/office/drawing/2014/main" id="{3EE503B6-F045-4D8B-ADF4-1EB43A806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a:extLst>
              <a:ext uri="{FF2B5EF4-FFF2-40B4-BE49-F238E27FC236}">
                <a16:creationId xmlns:a16="http://schemas.microsoft.com/office/drawing/2014/main" id="{55D23865-BA0F-4546-9D69-E8FA2FB26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F04C1-A528-472D-A1FB-49F85A9041E2}"/>
              </a:ext>
            </a:extLst>
          </p:cNvPr>
          <p:cNvSpPr>
            <a:spLocks noGrp="1"/>
          </p:cNvSpPr>
          <p:nvPr>
            <p:ph type="dt" sz="half" idx="10"/>
          </p:nvPr>
        </p:nvSpPr>
        <p:spPr/>
        <p:txBody>
          <a:bodyPr/>
          <a:lstStyle/>
          <a:p>
            <a:fld id="{C18DAEB2-CED7-4BC1-826E-056B9C58CD23}" type="datetimeFigureOut">
              <a:rPr lang="sr-Latn-RS" smtClean="0"/>
              <a:t>6.12.2020</a:t>
            </a:fld>
            <a:endParaRPr lang="sr-Latn-RS"/>
          </a:p>
        </p:txBody>
      </p:sp>
      <p:sp>
        <p:nvSpPr>
          <p:cNvPr id="6" name="Footer Placeholder 5">
            <a:extLst>
              <a:ext uri="{FF2B5EF4-FFF2-40B4-BE49-F238E27FC236}">
                <a16:creationId xmlns:a16="http://schemas.microsoft.com/office/drawing/2014/main" id="{EC22881E-9313-4921-AEC1-0552BB94B255}"/>
              </a:ext>
            </a:extLst>
          </p:cNvPr>
          <p:cNvSpPr>
            <a:spLocks noGrp="1"/>
          </p:cNvSpPr>
          <p:nvPr>
            <p:ph type="ftr" sz="quarter" idx="11"/>
          </p:nvPr>
        </p:nvSpPr>
        <p:spPr/>
        <p:txBody>
          <a:bodyPr/>
          <a:lstStyle/>
          <a:p>
            <a:endParaRPr lang="sr-Latn-RS"/>
          </a:p>
        </p:txBody>
      </p:sp>
      <p:sp>
        <p:nvSpPr>
          <p:cNvPr id="7" name="Slide Number Placeholder 6">
            <a:extLst>
              <a:ext uri="{FF2B5EF4-FFF2-40B4-BE49-F238E27FC236}">
                <a16:creationId xmlns:a16="http://schemas.microsoft.com/office/drawing/2014/main" id="{C504C058-7AB2-474D-9B2B-D62A8A7B5633}"/>
              </a:ext>
            </a:extLst>
          </p:cNvPr>
          <p:cNvSpPr>
            <a:spLocks noGrp="1"/>
          </p:cNvSpPr>
          <p:nvPr>
            <p:ph type="sldNum" sz="quarter" idx="12"/>
          </p:nvPr>
        </p:nvSpPr>
        <p:spPr/>
        <p:txBody>
          <a:bodyPr/>
          <a:lstStyle/>
          <a:p>
            <a:fld id="{A6FE06EF-710C-4D73-9C75-5C1631FCB967}" type="slidenum">
              <a:rPr lang="sr-Latn-RS" smtClean="0"/>
              <a:t>‹#›</a:t>
            </a:fld>
            <a:endParaRPr lang="sr-Latn-RS"/>
          </a:p>
        </p:txBody>
      </p:sp>
    </p:spTree>
    <p:extLst>
      <p:ext uri="{BB962C8B-B14F-4D97-AF65-F5344CB8AC3E}">
        <p14:creationId xmlns:p14="http://schemas.microsoft.com/office/powerpoint/2010/main" val="303849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8D9299-BC68-4D41-B401-25DB2C4E4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r-Latn-RS"/>
          </a:p>
        </p:txBody>
      </p:sp>
      <p:sp>
        <p:nvSpPr>
          <p:cNvPr id="3" name="Text Placeholder 2">
            <a:extLst>
              <a:ext uri="{FF2B5EF4-FFF2-40B4-BE49-F238E27FC236}">
                <a16:creationId xmlns:a16="http://schemas.microsoft.com/office/drawing/2014/main" id="{90DBD7F6-7D42-46D4-94D2-1548268D8F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5D30232C-AA0F-402F-9C0B-C47AAA2967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DAEB2-CED7-4BC1-826E-056B9C58CD23}" type="datetimeFigureOut">
              <a:rPr lang="sr-Latn-RS" smtClean="0"/>
              <a:t>6.12.2020</a:t>
            </a:fld>
            <a:endParaRPr lang="sr-Latn-RS"/>
          </a:p>
        </p:txBody>
      </p:sp>
      <p:sp>
        <p:nvSpPr>
          <p:cNvPr id="5" name="Footer Placeholder 4">
            <a:extLst>
              <a:ext uri="{FF2B5EF4-FFF2-40B4-BE49-F238E27FC236}">
                <a16:creationId xmlns:a16="http://schemas.microsoft.com/office/drawing/2014/main" id="{4FFD2FFB-173A-4976-9903-C6378E288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a:extLst>
              <a:ext uri="{FF2B5EF4-FFF2-40B4-BE49-F238E27FC236}">
                <a16:creationId xmlns:a16="http://schemas.microsoft.com/office/drawing/2014/main" id="{1B27586F-D747-4B61-B3D8-4B6DFA6A78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E06EF-710C-4D73-9C75-5C1631FCB967}" type="slidenum">
              <a:rPr lang="sr-Latn-RS" smtClean="0"/>
              <a:t>‹#›</a:t>
            </a:fld>
            <a:endParaRPr lang="sr-Latn-RS"/>
          </a:p>
        </p:txBody>
      </p:sp>
    </p:spTree>
    <p:extLst>
      <p:ext uri="{BB962C8B-B14F-4D97-AF65-F5344CB8AC3E}">
        <p14:creationId xmlns:p14="http://schemas.microsoft.com/office/powerpoint/2010/main" val="3071646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173055" y="4593716"/>
            <a:ext cx="4860349" cy="1180340"/>
          </a:xfrm>
        </p:spPr>
        <p:txBody>
          <a:bodyPr>
            <a:noAutofit/>
          </a:bodyPr>
          <a:lstStyle/>
          <a:p>
            <a:r>
              <a:rPr lang="en-GB" sz="7200" b="1" dirty="0" smtClean="0">
                <a:latin typeface="Verdana Pro Semibold" panose="020B0704030504040204" pitchFamily="34" charset="0"/>
                <a:cs typeface="Arial" panose="020B0604020202020204" pitchFamily="34" charset="0"/>
              </a:rPr>
              <a:t>SERBIA</a:t>
            </a:r>
            <a:endParaRPr lang="en-GB" sz="7200" b="1" dirty="0">
              <a:latin typeface="Verdana Pro Semibold" panose="020B0704030504040204" pitchFamily="34" charset="0"/>
              <a:cs typeface="Arial" panose="020B0604020202020204" pitchFamily="34" charset="0"/>
            </a:endParaRPr>
          </a:p>
        </p:txBody>
      </p:sp>
    </p:spTree>
    <p:extLst>
      <p:ext uri="{BB962C8B-B14F-4D97-AF65-F5344CB8AC3E}">
        <p14:creationId xmlns:p14="http://schemas.microsoft.com/office/powerpoint/2010/main" val="218167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1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705532-3682-4255-83F5-84884D642DE5}"/>
              </a:ext>
            </a:extLst>
          </p:cNvPr>
          <p:cNvPicPr>
            <a:picLocks noChangeAspect="1"/>
          </p:cNvPicPr>
          <p:nvPr/>
        </p:nvPicPr>
        <p:blipFill>
          <a:blip r:embed="rId2"/>
          <a:stretch>
            <a:fillRect/>
          </a:stretch>
        </p:blipFill>
        <p:spPr>
          <a:xfrm>
            <a:off x="680630" y="630274"/>
            <a:ext cx="4320458" cy="2639979"/>
          </a:xfrm>
          <a:prstGeom prst="rect">
            <a:avLst/>
          </a:prstGeom>
        </p:spPr>
      </p:pic>
      <p:pic>
        <p:nvPicPr>
          <p:cNvPr id="3" name="Picture 2">
            <a:extLst>
              <a:ext uri="{FF2B5EF4-FFF2-40B4-BE49-F238E27FC236}">
                <a16:creationId xmlns:a16="http://schemas.microsoft.com/office/drawing/2014/main" id="{A2529301-93E9-4C3F-A446-41AFB0ADCA8D}"/>
              </a:ext>
            </a:extLst>
          </p:cNvPr>
          <p:cNvPicPr>
            <a:picLocks noChangeAspect="1"/>
          </p:cNvPicPr>
          <p:nvPr/>
        </p:nvPicPr>
        <p:blipFill>
          <a:blip r:embed="rId3"/>
          <a:stretch>
            <a:fillRect/>
          </a:stretch>
        </p:blipFill>
        <p:spPr>
          <a:xfrm>
            <a:off x="5967662" y="703333"/>
            <a:ext cx="5393851" cy="2566920"/>
          </a:xfrm>
          <a:prstGeom prst="rect">
            <a:avLst/>
          </a:prstGeom>
        </p:spPr>
      </p:pic>
      <p:pic>
        <p:nvPicPr>
          <p:cNvPr id="4" name="Picture 3">
            <a:extLst>
              <a:ext uri="{FF2B5EF4-FFF2-40B4-BE49-F238E27FC236}">
                <a16:creationId xmlns:a16="http://schemas.microsoft.com/office/drawing/2014/main" id="{63EE7167-7A04-4C54-A630-04A41439B47F}"/>
              </a:ext>
            </a:extLst>
          </p:cNvPr>
          <p:cNvPicPr>
            <a:picLocks noChangeAspect="1"/>
          </p:cNvPicPr>
          <p:nvPr/>
        </p:nvPicPr>
        <p:blipFill>
          <a:blip r:embed="rId4"/>
          <a:stretch>
            <a:fillRect/>
          </a:stretch>
        </p:blipFill>
        <p:spPr>
          <a:xfrm>
            <a:off x="680630" y="4000499"/>
            <a:ext cx="4320458" cy="2466976"/>
          </a:xfrm>
          <a:prstGeom prst="rect">
            <a:avLst/>
          </a:prstGeom>
        </p:spPr>
      </p:pic>
      <p:pic>
        <p:nvPicPr>
          <p:cNvPr id="5" name="Picture 4">
            <a:extLst>
              <a:ext uri="{FF2B5EF4-FFF2-40B4-BE49-F238E27FC236}">
                <a16:creationId xmlns:a16="http://schemas.microsoft.com/office/drawing/2014/main" id="{5E73A6C1-8A2B-4F32-B5A5-FF3084608E75}"/>
              </a:ext>
            </a:extLst>
          </p:cNvPr>
          <p:cNvPicPr>
            <a:picLocks noChangeAspect="1"/>
          </p:cNvPicPr>
          <p:nvPr/>
        </p:nvPicPr>
        <p:blipFill>
          <a:blip r:embed="rId5"/>
          <a:stretch>
            <a:fillRect/>
          </a:stretch>
        </p:blipFill>
        <p:spPr>
          <a:xfrm>
            <a:off x="5976540" y="4000499"/>
            <a:ext cx="5393851" cy="2566920"/>
          </a:xfrm>
          <a:prstGeom prst="rect">
            <a:avLst/>
          </a:prstGeom>
        </p:spPr>
      </p:pic>
      <p:sp>
        <p:nvSpPr>
          <p:cNvPr id="7" name="TextBox 6">
            <a:extLst>
              <a:ext uri="{FF2B5EF4-FFF2-40B4-BE49-F238E27FC236}">
                <a16:creationId xmlns:a16="http://schemas.microsoft.com/office/drawing/2014/main" id="{68E9F190-D753-4943-8D19-B8AC29AB1011}"/>
              </a:ext>
            </a:extLst>
          </p:cNvPr>
          <p:cNvSpPr txBox="1"/>
          <p:nvPr/>
        </p:nvSpPr>
        <p:spPr>
          <a:xfrm>
            <a:off x="8300622" y="334001"/>
            <a:ext cx="1669002" cy="369332"/>
          </a:xfrm>
          <a:prstGeom prst="rect">
            <a:avLst/>
          </a:prstGeom>
          <a:noFill/>
        </p:spPr>
        <p:txBody>
          <a:bodyPr wrap="square">
            <a:spAutoFit/>
          </a:bodyPr>
          <a:lstStyle/>
          <a:p>
            <a:r>
              <a:rPr lang="sr-Latn-RS" dirty="0"/>
              <a:t>Lake Palić</a:t>
            </a:r>
          </a:p>
        </p:txBody>
      </p:sp>
      <p:sp>
        <p:nvSpPr>
          <p:cNvPr id="9" name="TextBox 8">
            <a:extLst>
              <a:ext uri="{FF2B5EF4-FFF2-40B4-BE49-F238E27FC236}">
                <a16:creationId xmlns:a16="http://schemas.microsoft.com/office/drawing/2014/main" id="{0B156EA0-7BEB-4581-B555-F50255F8B26F}"/>
              </a:ext>
            </a:extLst>
          </p:cNvPr>
          <p:cNvSpPr txBox="1"/>
          <p:nvPr/>
        </p:nvSpPr>
        <p:spPr>
          <a:xfrm>
            <a:off x="1868568" y="243528"/>
            <a:ext cx="1772205" cy="369332"/>
          </a:xfrm>
          <a:prstGeom prst="rect">
            <a:avLst/>
          </a:prstGeom>
          <a:noFill/>
        </p:spPr>
        <p:txBody>
          <a:bodyPr wrap="square">
            <a:spAutoFit/>
          </a:bodyPr>
          <a:lstStyle/>
          <a:p>
            <a:r>
              <a:rPr lang="sr-Latn-RS" dirty="0"/>
              <a:t>Srem plain</a:t>
            </a:r>
          </a:p>
        </p:txBody>
      </p:sp>
      <p:sp>
        <p:nvSpPr>
          <p:cNvPr id="6" name="Rectangle 5"/>
          <p:cNvSpPr/>
          <p:nvPr/>
        </p:nvSpPr>
        <p:spPr>
          <a:xfrm>
            <a:off x="1094912" y="3466054"/>
            <a:ext cx="10182687" cy="646331"/>
          </a:xfrm>
          <a:prstGeom prst="rect">
            <a:avLst/>
          </a:prstGeom>
        </p:spPr>
        <p:txBody>
          <a:bodyPr wrap="square">
            <a:spAutoFit/>
          </a:bodyPr>
          <a:lstStyle/>
          <a:p>
            <a:r>
              <a:rPr lang="sr-Latn-RS" dirty="0"/>
              <a:t>         </a:t>
            </a:r>
            <a:r>
              <a:rPr lang="en-US" dirty="0"/>
              <a:t>Deliblato sandy hills</a:t>
            </a:r>
          </a:p>
          <a:p>
            <a:r>
              <a:rPr lang="sr-Latn-RS" dirty="0"/>
              <a:t> </a:t>
            </a:r>
            <a:endParaRPr lang="en-US" dirty="0"/>
          </a:p>
        </p:txBody>
      </p:sp>
      <p:sp>
        <p:nvSpPr>
          <p:cNvPr id="10" name="Rectangle 9"/>
          <p:cNvSpPr/>
          <p:nvPr/>
        </p:nvSpPr>
        <p:spPr>
          <a:xfrm>
            <a:off x="5159415" y="3435366"/>
            <a:ext cx="6566496" cy="369332"/>
          </a:xfrm>
          <a:prstGeom prst="rect">
            <a:avLst/>
          </a:prstGeom>
        </p:spPr>
        <p:txBody>
          <a:bodyPr wrap="square">
            <a:spAutoFit/>
          </a:bodyPr>
          <a:lstStyle/>
          <a:p>
            <a:r>
              <a:rPr lang="sr-Latn-RS" dirty="0"/>
              <a:t>                                                 The </a:t>
            </a:r>
            <a:r>
              <a:rPr lang="en-US" dirty="0"/>
              <a:t>D</a:t>
            </a:r>
            <a:r>
              <a:rPr lang="sr-Latn-RS" dirty="0"/>
              <a:t>anube river</a:t>
            </a:r>
            <a:endParaRPr lang="en-US" dirty="0"/>
          </a:p>
        </p:txBody>
      </p:sp>
    </p:spTree>
    <p:extLst>
      <p:ext uri="{BB962C8B-B14F-4D97-AF65-F5344CB8AC3E}">
        <p14:creationId xmlns:p14="http://schemas.microsoft.com/office/powerpoint/2010/main" val="84563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1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6B8E2-49DB-4CF8-A507-5446F465D9AC}"/>
              </a:ext>
            </a:extLst>
          </p:cNvPr>
          <p:cNvPicPr>
            <a:picLocks noChangeAspect="1"/>
          </p:cNvPicPr>
          <p:nvPr/>
        </p:nvPicPr>
        <p:blipFill>
          <a:blip r:embed="rId2"/>
          <a:stretch>
            <a:fillRect/>
          </a:stretch>
        </p:blipFill>
        <p:spPr>
          <a:xfrm>
            <a:off x="1214070" y="739007"/>
            <a:ext cx="4290086" cy="2689993"/>
          </a:xfrm>
          <a:prstGeom prst="rect">
            <a:avLst/>
          </a:prstGeom>
        </p:spPr>
      </p:pic>
      <p:pic>
        <p:nvPicPr>
          <p:cNvPr id="4" name="Picture 3">
            <a:extLst>
              <a:ext uri="{FF2B5EF4-FFF2-40B4-BE49-F238E27FC236}">
                <a16:creationId xmlns:a16="http://schemas.microsoft.com/office/drawing/2014/main" id="{1096EAFD-4947-49C2-B175-A217C10189F7}"/>
              </a:ext>
            </a:extLst>
          </p:cNvPr>
          <p:cNvPicPr>
            <a:picLocks noChangeAspect="1"/>
          </p:cNvPicPr>
          <p:nvPr/>
        </p:nvPicPr>
        <p:blipFill>
          <a:blip r:embed="rId3"/>
          <a:stretch>
            <a:fillRect/>
          </a:stretch>
        </p:blipFill>
        <p:spPr>
          <a:xfrm>
            <a:off x="1214070" y="4163027"/>
            <a:ext cx="4290086" cy="2459937"/>
          </a:xfrm>
          <a:prstGeom prst="rect">
            <a:avLst/>
          </a:prstGeom>
        </p:spPr>
      </p:pic>
      <p:sp>
        <p:nvSpPr>
          <p:cNvPr id="7" name="TextBox 6">
            <a:extLst>
              <a:ext uri="{FF2B5EF4-FFF2-40B4-BE49-F238E27FC236}">
                <a16:creationId xmlns:a16="http://schemas.microsoft.com/office/drawing/2014/main" id="{B747FDAA-EBD6-4491-ADC6-709FC315B90F}"/>
              </a:ext>
            </a:extLst>
          </p:cNvPr>
          <p:cNvSpPr txBox="1"/>
          <p:nvPr/>
        </p:nvSpPr>
        <p:spPr>
          <a:xfrm>
            <a:off x="1607127" y="3667896"/>
            <a:ext cx="9077598" cy="369332"/>
          </a:xfrm>
          <a:prstGeom prst="rect">
            <a:avLst/>
          </a:prstGeom>
          <a:noFill/>
        </p:spPr>
        <p:txBody>
          <a:bodyPr wrap="square">
            <a:spAutoFit/>
          </a:bodyPr>
          <a:lstStyle/>
          <a:p>
            <a:r>
              <a:rPr lang="sr-Latn-RS" dirty="0"/>
              <a:t>                Tara National Park                                                                            The Drina river</a:t>
            </a:r>
          </a:p>
        </p:txBody>
      </p:sp>
      <p:pic>
        <p:nvPicPr>
          <p:cNvPr id="10" name="Picture 9">
            <a:extLst>
              <a:ext uri="{FF2B5EF4-FFF2-40B4-BE49-F238E27FC236}">
                <a16:creationId xmlns:a16="http://schemas.microsoft.com/office/drawing/2014/main" id="{DFE57CFB-6125-440D-BE4E-583A87B96C39}"/>
              </a:ext>
            </a:extLst>
          </p:cNvPr>
          <p:cNvPicPr>
            <a:picLocks noChangeAspect="1"/>
          </p:cNvPicPr>
          <p:nvPr/>
        </p:nvPicPr>
        <p:blipFill>
          <a:blip r:embed="rId4"/>
          <a:stretch>
            <a:fillRect/>
          </a:stretch>
        </p:blipFill>
        <p:spPr>
          <a:xfrm>
            <a:off x="6867525" y="739007"/>
            <a:ext cx="3892211" cy="2570979"/>
          </a:xfrm>
          <a:prstGeom prst="rect">
            <a:avLst/>
          </a:prstGeom>
        </p:spPr>
      </p:pic>
      <p:sp>
        <p:nvSpPr>
          <p:cNvPr id="6" name="Rectangle 5"/>
          <p:cNvSpPr/>
          <p:nvPr/>
        </p:nvSpPr>
        <p:spPr>
          <a:xfrm>
            <a:off x="1080655" y="282513"/>
            <a:ext cx="10432472" cy="646331"/>
          </a:xfrm>
          <a:prstGeom prst="rect">
            <a:avLst/>
          </a:prstGeom>
        </p:spPr>
        <p:txBody>
          <a:bodyPr wrap="square">
            <a:spAutoFit/>
          </a:bodyPr>
          <a:lstStyle/>
          <a:p>
            <a:r>
              <a:rPr lang="sr-Latn-RS" dirty="0"/>
              <a:t>                              Stopica cave                                                                                Krupanj’s spring</a:t>
            </a:r>
            <a:endParaRPr lang="en-US" dirty="0"/>
          </a:p>
          <a:p>
            <a:endParaRPr lang="en-US" dirty="0"/>
          </a:p>
        </p:txBody>
      </p:sp>
      <p:pic>
        <p:nvPicPr>
          <p:cNvPr id="3" name="Picture 2">
            <a:extLst>
              <a:ext uri="{FF2B5EF4-FFF2-40B4-BE49-F238E27FC236}">
                <a16:creationId xmlns:a16="http://schemas.microsoft.com/office/drawing/2014/main" id="{ECE0B9D8-A5AD-4A08-B769-EDC3340C5674}"/>
              </a:ext>
            </a:extLst>
          </p:cNvPr>
          <p:cNvPicPr>
            <a:picLocks noChangeAspect="1"/>
          </p:cNvPicPr>
          <p:nvPr/>
        </p:nvPicPr>
        <p:blipFill>
          <a:blip r:embed="rId5"/>
          <a:stretch>
            <a:fillRect/>
          </a:stretch>
        </p:blipFill>
        <p:spPr>
          <a:xfrm>
            <a:off x="6867526" y="4077129"/>
            <a:ext cx="3892210" cy="2545835"/>
          </a:xfrm>
          <a:prstGeom prst="rect">
            <a:avLst/>
          </a:prstGeom>
        </p:spPr>
      </p:pic>
    </p:spTree>
    <p:extLst>
      <p:ext uri="{BB962C8B-B14F-4D97-AF65-F5344CB8AC3E}">
        <p14:creationId xmlns:p14="http://schemas.microsoft.com/office/powerpoint/2010/main" val="379772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1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B412B-7A0C-4CF1-B2CB-8884B6DB1224}"/>
              </a:ext>
            </a:extLst>
          </p:cNvPr>
          <p:cNvPicPr>
            <a:picLocks noChangeAspect="1"/>
          </p:cNvPicPr>
          <p:nvPr/>
        </p:nvPicPr>
        <p:blipFill>
          <a:blip r:embed="rId2"/>
          <a:stretch>
            <a:fillRect/>
          </a:stretch>
        </p:blipFill>
        <p:spPr>
          <a:xfrm>
            <a:off x="580784" y="263586"/>
            <a:ext cx="5538755" cy="2855739"/>
          </a:xfrm>
          <a:prstGeom prst="rect">
            <a:avLst/>
          </a:prstGeom>
        </p:spPr>
      </p:pic>
      <p:pic>
        <p:nvPicPr>
          <p:cNvPr id="3" name="Picture 2">
            <a:extLst>
              <a:ext uri="{FF2B5EF4-FFF2-40B4-BE49-F238E27FC236}">
                <a16:creationId xmlns:a16="http://schemas.microsoft.com/office/drawing/2014/main" id="{35085657-5AF3-4161-B3BB-D8CAC11CAA03}"/>
              </a:ext>
            </a:extLst>
          </p:cNvPr>
          <p:cNvPicPr>
            <a:picLocks noChangeAspect="1"/>
          </p:cNvPicPr>
          <p:nvPr/>
        </p:nvPicPr>
        <p:blipFill>
          <a:blip r:embed="rId3"/>
          <a:stretch>
            <a:fillRect/>
          </a:stretch>
        </p:blipFill>
        <p:spPr>
          <a:xfrm>
            <a:off x="6473890" y="263586"/>
            <a:ext cx="5176048" cy="2842248"/>
          </a:xfrm>
          <a:prstGeom prst="rect">
            <a:avLst/>
          </a:prstGeom>
        </p:spPr>
      </p:pic>
      <p:pic>
        <p:nvPicPr>
          <p:cNvPr id="4" name="Picture 3">
            <a:extLst>
              <a:ext uri="{FF2B5EF4-FFF2-40B4-BE49-F238E27FC236}">
                <a16:creationId xmlns:a16="http://schemas.microsoft.com/office/drawing/2014/main" id="{4DAE43FE-FD0C-4343-A1C9-D8D5B038F2B5}"/>
              </a:ext>
            </a:extLst>
          </p:cNvPr>
          <p:cNvPicPr>
            <a:picLocks noChangeAspect="1"/>
          </p:cNvPicPr>
          <p:nvPr/>
        </p:nvPicPr>
        <p:blipFill>
          <a:blip r:embed="rId4"/>
          <a:stretch>
            <a:fillRect/>
          </a:stretch>
        </p:blipFill>
        <p:spPr>
          <a:xfrm>
            <a:off x="580784" y="3666832"/>
            <a:ext cx="5538755" cy="2855739"/>
          </a:xfrm>
          <a:prstGeom prst="rect">
            <a:avLst/>
          </a:prstGeom>
        </p:spPr>
      </p:pic>
      <p:pic>
        <p:nvPicPr>
          <p:cNvPr id="5" name="Picture 4">
            <a:extLst>
              <a:ext uri="{FF2B5EF4-FFF2-40B4-BE49-F238E27FC236}">
                <a16:creationId xmlns:a16="http://schemas.microsoft.com/office/drawing/2014/main" id="{91667516-36C8-483C-96CE-C08493B48AC1}"/>
              </a:ext>
            </a:extLst>
          </p:cNvPr>
          <p:cNvPicPr>
            <a:picLocks noChangeAspect="1"/>
          </p:cNvPicPr>
          <p:nvPr/>
        </p:nvPicPr>
        <p:blipFill>
          <a:blip r:embed="rId5"/>
          <a:stretch>
            <a:fillRect/>
          </a:stretch>
        </p:blipFill>
        <p:spPr>
          <a:xfrm>
            <a:off x="6473889" y="3693465"/>
            <a:ext cx="5196370" cy="2855739"/>
          </a:xfrm>
          <a:prstGeom prst="rect">
            <a:avLst/>
          </a:prstGeom>
        </p:spPr>
      </p:pic>
      <p:sp>
        <p:nvSpPr>
          <p:cNvPr id="6" name="Rectangle 5"/>
          <p:cNvSpPr/>
          <p:nvPr/>
        </p:nvSpPr>
        <p:spPr>
          <a:xfrm>
            <a:off x="1724024" y="3132816"/>
            <a:ext cx="9744075" cy="646331"/>
          </a:xfrm>
          <a:prstGeom prst="rect">
            <a:avLst/>
          </a:prstGeom>
        </p:spPr>
        <p:txBody>
          <a:bodyPr wrap="square">
            <a:spAutoFit/>
          </a:bodyPr>
          <a:lstStyle/>
          <a:p>
            <a:r>
              <a:rPr lang="sr-Latn-RS" dirty="0"/>
              <a:t>                 </a:t>
            </a:r>
            <a:r>
              <a:rPr lang="en-US" dirty="0"/>
              <a:t>Devil’s town               </a:t>
            </a:r>
            <a:r>
              <a:rPr lang="sr-Latn-RS" dirty="0"/>
              <a:t>                                             </a:t>
            </a:r>
            <a:r>
              <a:rPr lang="en-US" dirty="0"/>
              <a:t>        </a:t>
            </a:r>
            <a:r>
              <a:rPr lang="sr-Latn-RS" dirty="0"/>
              <a:t>                    Resava’s </a:t>
            </a:r>
            <a:r>
              <a:rPr lang="en-US" dirty="0"/>
              <a:t> cave</a:t>
            </a:r>
          </a:p>
          <a:p>
            <a:r>
              <a:rPr lang="sr-Latn-RS" dirty="0"/>
              <a:t>       </a:t>
            </a:r>
            <a:endParaRPr lang="en-US" dirty="0"/>
          </a:p>
        </p:txBody>
      </p:sp>
    </p:spTree>
    <p:extLst>
      <p:ext uri="{BB962C8B-B14F-4D97-AF65-F5344CB8AC3E}">
        <p14:creationId xmlns:p14="http://schemas.microsoft.com/office/powerpoint/2010/main" val="3745357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3750">
              <a:srgbClr val="C0D0EB"/>
            </a:gs>
            <a:gs pos="42846">
              <a:srgbClr val="CBD8EE"/>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14043" y="145294"/>
            <a:ext cx="7477957" cy="4479972"/>
          </a:xfrm>
          <a:prstGeom prst="rect">
            <a:avLst/>
          </a:prstGeom>
        </p:spPr>
      </p:pic>
      <p:sp>
        <p:nvSpPr>
          <p:cNvPr id="4" name="Rectangle 3"/>
          <p:cNvSpPr/>
          <p:nvPr/>
        </p:nvSpPr>
        <p:spPr>
          <a:xfrm>
            <a:off x="142043" y="1520189"/>
            <a:ext cx="4572000" cy="984885"/>
          </a:xfrm>
          <a:prstGeom prst="rect">
            <a:avLst/>
          </a:prstGeom>
        </p:spPr>
        <p:txBody>
          <a:bodyPr wrap="square">
            <a:spAutoFit/>
          </a:bodyPr>
          <a:lstStyle/>
          <a:p>
            <a:r>
              <a:rPr lang="en-US" sz="2000" b="1" dirty="0"/>
              <a:t>Sirogojno- museum in open space, representing old Serbian villages</a:t>
            </a:r>
          </a:p>
          <a:p>
            <a:endParaRPr lang="en-US" dirty="0"/>
          </a:p>
        </p:txBody>
      </p:sp>
      <p:pic>
        <p:nvPicPr>
          <p:cNvPr id="5" name="Picture 4"/>
          <p:cNvPicPr>
            <a:picLocks noChangeAspect="1"/>
          </p:cNvPicPr>
          <p:nvPr/>
        </p:nvPicPr>
        <p:blipFill>
          <a:blip r:embed="rId3"/>
          <a:stretch>
            <a:fillRect/>
          </a:stretch>
        </p:blipFill>
        <p:spPr>
          <a:xfrm>
            <a:off x="0" y="4352926"/>
            <a:ext cx="5189082" cy="2505074"/>
          </a:xfrm>
          <a:prstGeom prst="rect">
            <a:avLst/>
          </a:prstGeom>
        </p:spPr>
      </p:pic>
    </p:spTree>
    <p:extLst>
      <p:ext uri="{BB962C8B-B14F-4D97-AF65-F5344CB8AC3E}">
        <p14:creationId xmlns:p14="http://schemas.microsoft.com/office/powerpoint/2010/main" val="282567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1" y="811801"/>
            <a:ext cx="4771202" cy="3193040"/>
          </a:xfrm>
          <a:prstGeom prst="rect">
            <a:avLst/>
          </a:prstGeom>
        </p:spPr>
      </p:pic>
      <p:pic>
        <p:nvPicPr>
          <p:cNvPr id="4" name="Picture 3"/>
          <p:cNvPicPr>
            <a:picLocks noChangeAspect="1"/>
          </p:cNvPicPr>
          <p:nvPr/>
        </p:nvPicPr>
        <p:blipFill>
          <a:blip r:embed="rId3"/>
          <a:stretch>
            <a:fillRect/>
          </a:stretch>
        </p:blipFill>
        <p:spPr>
          <a:xfrm>
            <a:off x="2377988" y="4059382"/>
            <a:ext cx="6982690" cy="2055236"/>
          </a:xfrm>
          <a:prstGeom prst="rect">
            <a:avLst/>
          </a:prstGeom>
        </p:spPr>
      </p:pic>
      <p:sp>
        <p:nvSpPr>
          <p:cNvPr id="5" name="Rectangle 4"/>
          <p:cNvSpPr/>
          <p:nvPr/>
        </p:nvSpPr>
        <p:spPr>
          <a:xfrm>
            <a:off x="3311236" y="6223701"/>
            <a:ext cx="5403273" cy="369332"/>
          </a:xfrm>
          <a:prstGeom prst="rect">
            <a:avLst/>
          </a:prstGeom>
        </p:spPr>
        <p:txBody>
          <a:bodyPr wrap="square">
            <a:spAutoFit/>
          </a:bodyPr>
          <a:lstStyle/>
          <a:p>
            <a:r>
              <a:rPr lang="en-US" dirty="0"/>
              <a:t>Sha</a:t>
            </a:r>
            <a:r>
              <a:rPr lang="sr-Latn-RS" dirty="0"/>
              <a:t>rgan </a:t>
            </a:r>
            <a:r>
              <a:rPr lang="en-US" dirty="0"/>
              <a:t>railway</a:t>
            </a:r>
            <a:r>
              <a:rPr lang="sr-Latn-RS" dirty="0"/>
              <a:t>- unique way of traveling from the past</a:t>
            </a:r>
            <a:endParaRPr lang="en-US" dirty="0"/>
          </a:p>
        </p:txBody>
      </p:sp>
      <p:pic>
        <p:nvPicPr>
          <p:cNvPr id="6" name="Picture 5"/>
          <p:cNvPicPr>
            <a:picLocks noChangeAspect="1"/>
          </p:cNvPicPr>
          <p:nvPr/>
        </p:nvPicPr>
        <p:blipFill>
          <a:blip r:embed="rId4"/>
          <a:stretch>
            <a:fillRect/>
          </a:stretch>
        </p:blipFill>
        <p:spPr>
          <a:xfrm>
            <a:off x="6580909" y="811801"/>
            <a:ext cx="4267200" cy="3142033"/>
          </a:xfrm>
          <a:prstGeom prst="rect">
            <a:avLst/>
          </a:prstGeom>
        </p:spPr>
      </p:pic>
      <p:sp>
        <p:nvSpPr>
          <p:cNvPr id="8" name="Rectangle 7"/>
          <p:cNvSpPr/>
          <p:nvPr/>
        </p:nvSpPr>
        <p:spPr>
          <a:xfrm>
            <a:off x="1510145" y="230533"/>
            <a:ext cx="9171709" cy="369332"/>
          </a:xfrm>
          <a:prstGeom prst="rect">
            <a:avLst/>
          </a:prstGeom>
        </p:spPr>
        <p:txBody>
          <a:bodyPr wrap="square">
            <a:spAutoFit/>
          </a:bodyPr>
          <a:lstStyle/>
          <a:p>
            <a:r>
              <a:rPr lang="sr-Latn-RS" dirty="0"/>
              <a:t>                                              </a:t>
            </a:r>
            <a:r>
              <a:rPr lang="en-US" dirty="0"/>
              <a:t>Mokra gora – Drvengrad</a:t>
            </a:r>
            <a:r>
              <a:rPr lang="sr-Latn-RS" dirty="0"/>
              <a:t> (wooden town)</a:t>
            </a:r>
            <a:endParaRPr lang="en-US" dirty="0"/>
          </a:p>
        </p:txBody>
      </p:sp>
    </p:spTree>
    <p:extLst>
      <p:ext uri="{BB962C8B-B14F-4D97-AF65-F5344CB8AC3E}">
        <p14:creationId xmlns:p14="http://schemas.microsoft.com/office/powerpoint/2010/main" val="1413204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1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C2E157-4283-461A-B950-AA06EB88D857}"/>
              </a:ext>
            </a:extLst>
          </p:cNvPr>
          <p:cNvSpPr txBox="1"/>
          <p:nvPr/>
        </p:nvSpPr>
        <p:spPr>
          <a:xfrm>
            <a:off x="2266950" y="2896162"/>
            <a:ext cx="8220075" cy="1065676"/>
          </a:xfrm>
          <a:prstGeom prst="rect">
            <a:avLst/>
          </a:prstGeom>
          <a:noFill/>
        </p:spPr>
        <p:txBody>
          <a:bodyPr wrap="square">
            <a:spAutoFit/>
          </a:bodyPr>
          <a:lstStyle/>
          <a:p>
            <a:pPr>
              <a:lnSpc>
                <a:spcPct val="107000"/>
              </a:lnSpc>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Serbia is known for large music festivals that gather hundreds of thousands of people, from  country and abroad. They listen to all types of music - from traditional</a:t>
            </a:r>
            <a:r>
              <a:rPr lang="sr-Latn-RS" sz="2000" b="1" dirty="0">
                <a:effectLst/>
                <a:latin typeface="Calibri" panose="020F0502020204030204" pitchFamily="34" charset="0"/>
                <a:ea typeface="Calibri" panose="020F0502020204030204" pitchFamily="34" charset="0"/>
                <a:cs typeface="Times New Roman" panose="02020603050405020304" pitchFamily="18" charset="0"/>
              </a:rPr>
              <a:t> folk</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music, through classical, jazz to pop, rock and techno.</a:t>
            </a:r>
            <a:endParaRPr lang="sr-Latn-RS"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F8D33C6-CA34-40B5-B167-E4F5ACBEDFB3}"/>
              </a:ext>
            </a:extLst>
          </p:cNvPr>
          <p:cNvPicPr>
            <a:picLocks noChangeAspect="1"/>
          </p:cNvPicPr>
          <p:nvPr/>
        </p:nvPicPr>
        <p:blipFill>
          <a:blip r:embed="rId2"/>
          <a:stretch>
            <a:fillRect/>
          </a:stretch>
        </p:blipFill>
        <p:spPr>
          <a:xfrm>
            <a:off x="885814" y="438612"/>
            <a:ext cx="4523953" cy="2257425"/>
          </a:xfrm>
          <a:prstGeom prst="rect">
            <a:avLst/>
          </a:prstGeom>
        </p:spPr>
      </p:pic>
      <p:pic>
        <p:nvPicPr>
          <p:cNvPr id="5" name="Picture 4">
            <a:extLst>
              <a:ext uri="{FF2B5EF4-FFF2-40B4-BE49-F238E27FC236}">
                <a16:creationId xmlns:a16="http://schemas.microsoft.com/office/drawing/2014/main" id="{9645F73D-A557-43B3-AA00-8064E4811F61}"/>
              </a:ext>
            </a:extLst>
          </p:cNvPr>
          <p:cNvPicPr>
            <a:picLocks noChangeAspect="1"/>
          </p:cNvPicPr>
          <p:nvPr/>
        </p:nvPicPr>
        <p:blipFill>
          <a:blip r:embed="rId3"/>
          <a:stretch>
            <a:fillRect/>
          </a:stretch>
        </p:blipFill>
        <p:spPr>
          <a:xfrm>
            <a:off x="973533" y="4393670"/>
            <a:ext cx="4370824" cy="2257425"/>
          </a:xfrm>
          <a:prstGeom prst="rect">
            <a:avLst/>
          </a:prstGeom>
        </p:spPr>
      </p:pic>
      <p:pic>
        <p:nvPicPr>
          <p:cNvPr id="6" name="Picture 5">
            <a:extLst>
              <a:ext uri="{FF2B5EF4-FFF2-40B4-BE49-F238E27FC236}">
                <a16:creationId xmlns:a16="http://schemas.microsoft.com/office/drawing/2014/main" id="{65D1B619-0E3F-4F6D-9DB9-F965AC2F721C}"/>
              </a:ext>
            </a:extLst>
          </p:cNvPr>
          <p:cNvPicPr>
            <a:picLocks noChangeAspect="1"/>
          </p:cNvPicPr>
          <p:nvPr/>
        </p:nvPicPr>
        <p:blipFill>
          <a:blip r:embed="rId4"/>
          <a:stretch>
            <a:fillRect/>
          </a:stretch>
        </p:blipFill>
        <p:spPr>
          <a:xfrm>
            <a:off x="7625918" y="404874"/>
            <a:ext cx="4178219" cy="2291163"/>
          </a:xfrm>
          <a:prstGeom prst="rect">
            <a:avLst/>
          </a:prstGeom>
        </p:spPr>
      </p:pic>
      <p:pic>
        <p:nvPicPr>
          <p:cNvPr id="7" name="Picture 6">
            <a:extLst>
              <a:ext uri="{FF2B5EF4-FFF2-40B4-BE49-F238E27FC236}">
                <a16:creationId xmlns:a16="http://schemas.microsoft.com/office/drawing/2014/main" id="{9CFED2F1-503B-4B1E-B6A2-E86865FB16D0}"/>
              </a:ext>
            </a:extLst>
          </p:cNvPr>
          <p:cNvPicPr>
            <a:picLocks noChangeAspect="1"/>
          </p:cNvPicPr>
          <p:nvPr/>
        </p:nvPicPr>
        <p:blipFill>
          <a:blip r:embed="rId5"/>
          <a:stretch>
            <a:fillRect/>
          </a:stretch>
        </p:blipFill>
        <p:spPr>
          <a:xfrm>
            <a:off x="7510509" y="4393669"/>
            <a:ext cx="4178219" cy="2291163"/>
          </a:xfrm>
          <a:prstGeom prst="rect">
            <a:avLst/>
          </a:prstGeom>
        </p:spPr>
      </p:pic>
    </p:spTree>
    <p:extLst>
      <p:ext uri="{BB962C8B-B14F-4D97-AF65-F5344CB8AC3E}">
        <p14:creationId xmlns:p14="http://schemas.microsoft.com/office/powerpoint/2010/main" val="3443418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1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43C0C-8A63-499A-A80D-5EC0E31432B4}"/>
              </a:ext>
            </a:extLst>
          </p:cNvPr>
          <p:cNvSpPr txBox="1"/>
          <p:nvPr/>
        </p:nvSpPr>
        <p:spPr>
          <a:xfrm>
            <a:off x="789745" y="3026062"/>
            <a:ext cx="4714875" cy="3170099"/>
          </a:xfrm>
          <a:prstGeom prst="rect">
            <a:avLst/>
          </a:prstGeom>
          <a:noFill/>
        </p:spPr>
        <p:txBody>
          <a:bodyPr wrap="square">
            <a:spAutoFit/>
          </a:bodyPr>
          <a:lstStyle/>
          <a:p>
            <a:pPr algn="just"/>
            <a:r>
              <a:rPr lang="en-US" sz="2000" b="1" dirty="0"/>
              <a:t>Serbia has given the world top basketball players, volleyball players, tennis players, water polo players and many other athletes who have achieved significant results at the world level.</a:t>
            </a:r>
            <a:endParaRPr lang="sr-Latn-RS" sz="2000" b="1" dirty="0"/>
          </a:p>
          <a:p>
            <a:pPr algn="just"/>
            <a:endParaRPr lang="en-US" sz="2000" b="1" dirty="0"/>
          </a:p>
          <a:p>
            <a:pPr algn="just"/>
            <a:r>
              <a:rPr lang="en-US" sz="2000" b="1" dirty="0"/>
              <a:t>Here, the love for sports is nurtured from an early age, through numerous sports events, the most massive of which attract tens of thousands of people.</a:t>
            </a:r>
          </a:p>
        </p:txBody>
      </p:sp>
      <p:pic>
        <p:nvPicPr>
          <p:cNvPr id="8" name="Picture 7">
            <a:extLst>
              <a:ext uri="{FF2B5EF4-FFF2-40B4-BE49-F238E27FC236}">
                <a16:creationId xmlns:a16="http://schemas.microsoft.com/office/drawing/2014/main" id="{21068CF3-05FF-47E0-884C-4082D5696E9E}"/>
              </a:ext>
            </a:extLst>
          </p:cNvPr>
          <p:cNvPicPr>
            <a:picLocks noChangeAspect="1"/>
          </p:cNvPicPr>
          <p:nvPr/>
        </p:nvPicPr>
        <p:blipFill>
          <a:blip r:embed="rId2"/>
          <a:stretch>
            <a:fillRect/>
          </a:stretch>
        </p:blipFill>
        <p:spPr>
          <a:xfrm>
            <a:off x="7497193" y="284154"/>
            <a:ext cx="3192514" cy="2048165"/>
          </a:xfrm>
          <a:prstGeom prst="rect">
            <a:avLst/>
          </a:prstGeom>
        </p:spPr>
      </p:pic>
      <p:pic>
        <p:nvPicPr>
          <p:cNvPr id="9" name="Picture 8">
            <a:extLst>
              <a:ext uri="{FF2B5EF4-FFF2-40B4-BE49-F238E27FC236}">
                <a16:creationId xmlns:a16="http://schemas.microsoft.com/office/drawing/2014/main" id="{9F348AF7-EE52-4988-8529-529F7703F115}"/>
              </a:ext>
            </a:extLst>
          </p:cNvPr>
          <p:cNvPicPr>
            <a:picLocks noChangeAspect="1"/>
          </p:cNvPicPr>
          <p:nvPr/>
        </p:nvPicPr>
        <p:blipFill>
          <a:blip r:embed="rId3"/>
          <a:stretch>
            <a:fillRect/>
          </a:stretch>
        </p:blipFill>
        <p:spPr>
          <a:xfrm>
            <a:off x="7497193" y="2653284"/>
            <a:ext cx="3192513" cy="1551432"/>
          </a:xfrm>
          <a:prstGeom prst="rect">
            <a:avLst/>
          </a:prstGeom>
        </p:spPr>
      </p:pic>
      <p:pic>
        <p:nvPicPr>
          <p:cNvPr id="10" name="Picture 9">
            <a:extLst>
              <a:ext uri="{FF2B5EF4-FFF2-40B4-BE49-F238E27FC236}">
                <a16:creationId xmlns:a16="http://schemas.microsoft.com/office/drawing/2014/main" id="{49FAD9ED-D340-4F0F-8F45-9F115B8D05C8}"/>
              </a:ext>
            </a:extLst>
          </p:cNvPr>
          <p:cNvPicPr>
            <a:picLocks noChangeAspect="1"/>
          </p:cNvPicPr>
          <p:nvPr/>
        </p:nvPicPr>
        <p:blipFill>
          <a:blip r:embed="rId4"/>
          <a:stretch>
            <a:fillRect/>
          </a:stretch>
        </p:blipFill>
        <p:spPr>
          <a:xfrm>
            <a:off x="7497193" y="4611112"/>
            <a:ext cx="3192513" cy="1962734"/>
          </a:xfrm>
          <a:prstGeom prst="rect">
            <a:avLst/>
          </a:prstGeom>
        </p:spPr>
      </p:pic>
      <p:pic>
        <p:nvPicPr>
          <p:cNvPr id="2" name="Picture 1">
            <a:extLst>
              <a:ext uri="{FF2B5EF4-FFF2-40B4-BE49-F238E27FC236}">
                <a16:creationId xmlns:a16="http://schemas.microsoft.com/office/drawing/2014/main" id="{CEDD0AAF-00D5-4698-9858-0CF2F2091ED8}"/>
              </a:ext>
            </a:extLst>
          </p:cNvPr>
          <p:cNvPicPr>
            <a:picLocks noChangeAspect="1"/>
          </p:cNvPicPr>
          <p:nvPr/>
        </p:nvPicPr>
        <p:blipFill>
          <a:blip r:embed="rId5"/>
          <a:stretch>
            <a:fillRect/>
          </a:stretch>
        </p:blipFill>
        <p:spPr>
          <a:xfrm>
            <a:off x="342899" y="661839"/>
            <a:ext cx="3338689" cy="1752600"/>
          </a:xfrm>
          <a:prstGeom prst="rect">
            <a:avLst/>
          </a:prstGeom>
        </p:spPr>
      </p:pic>
      <p:pic>
        <p:nvPicPr>
          <p:cNvPr id="4" name="Picture 3">
            <a:extLst>
              <a:ext uri="{FF2B5EF4-FFF2-40B4-BE49-F238E27FC236}">
                <a16:creationId xmlns:a16="http://schemas.microsoft.com/office/drawing/2014/main" id="{CA33D564-944C-481E-915D-910D1EBC8F4F}"/>
              </a:ext>
            </a:extLst>
          </p:cNvPr>
          <p:cNvPicPr>
            <a:picLocks noChangeAspect="1"/>
          </p:cNvPicPr>
          <p:nvPr/>
        </p:nvPicPr>
        <p:blipFill>
          <a:blip r:embed="rId6"/>
          <a:stretch>
            <a:fillRect/>
          </a:stretch>
        </p:blipFill>
        <p:spPr>
          <a:xfrm>
            <a:off x="4286250" y="661839"/>
            <a:ext cx="2609850" cy="1752600"/>
          </a:xfrm>
          <a:prstGeom prst="rect">
            <a:avLst/>
          </a:prstGeom>
        </p:spPr>
      </p:pic>
    </p:spTree>
    <p:extLst>
      <p:ext uri="{BB962C8B-B14F-4D97-AF65-F5344CB8AC3E}">
        <p14:creationId xmlns:p14="http://schemas.microsoft.com/office/powerpoint/2010/main" val="2010608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9274">
              <a:srgbClr val="BACBE9"/>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sp>
        <p:nvSpPr>
          <p:cNvPr id="3" name="Content Placeholder 2"/>
          <p:cNvSpPr>
            <a:spLocks noGrp="1"/>
          </p:cNvSpPr>
          <p:nvPr>
            <p:ph idx="1"/>
          </p:nvPr>
        </p:nvSpPr>
        <p:spPr>
          <a:xfrm>
            <a:off x="0" y="180110"/>
            <a:ext cx="12191999" cy="4943908"/>
          </a:xfrm>
        </p:spPr>
        <p:txBody>
          <a:bodyPr/>
          <a:lstStyle/>
          <a:p>
            <a:pPr marL="0" indent="0">
              <a:buNone/>
            </a:pPr>
            <a:r>
              <a:rPr lang="sr-Latn-RS" dirty="0"/>
              <a:t>					    </a:t>
            </a:r>
            <a:r>
              <a:rPr lang="sr-Latn-RS" b="1" dirty="0"/>
              <a:t>Food and drink</a:t>
            </a:r>
            <a:endParaRPr lang="en-US" b="1" dirty="0"/>
          </a:p>
        </p:txBody>
      </p:sp>
      <p:sp>
        <p:nvSpPr>
          <p:cNvPr id="4" name="Rectangle 3"/>
          <p:cNvSpPr/>
          <p:nvPr/>
        </p:nvSpPr>
        <p:spPr>
          <a:xfrm>
            <a:off x="290945" y="651164"/>
            <a:ext cx="11062855" cy="3693319"/>
          </a:xfrm>
          <a:prstGeom prst="rect">
            <a:avLst/>
          </a:prstGeom>
        </p:spPr>
        <p:txBody>
          <a:bodyPr wrap="square">
            <a:spAutoFit/>
          </a:bodyPr>
          <a:lstStyle/>
          <a:p>
            <a:pPr algn="just"/>
            <a:r>
              <a:rPr lang="en-US" dirty="0"/>
              <a:t>Serbia is a country where</a:t>
            </a:r>
            <a:r>
              <a:rPr lang="sr-Cyrl-RS" dirty="0"/>
              <a:t> </a:t>
            </a:r>
            <a:r>
              <a:rPr lang="en-US" dirty="0"/>
              <a:t>“</a:t>
            </a:r>
            <a:r>
              <a:rPr lang="sr-Latn-RS" dirty="0"/>
              <a:t>quality</a:t>
            </a:r>
            <a:r>
              <a:rPr lang="en-US" dirty="0"/>
              <a:t> food" </a:t>
            </a:r>
            <a:r>
              <a:rPr lang="sr-Latn-RS" dirty="0"/>
              <a:t>i</a:t>
            </a:r>
            <a:r>
              <a:rPr lang="en-US" dirty="0"/>
              <a:t>s</a:t>
            </a:r>
            <a:r>
              <a:rPr lang="sr-Latn-RS" dirty="0"/>
              <a:t> produced and</a:t>
            </a:r>
            <a:r>
              <a:rPr lang="en-US" dirty="0"/>
              <a:t> eaten.</a:t>
            </a:r>
            <a:r>
              <a:rPr lang="sr-Latn-RS" dirty="0"/>
              <a:t> </a:t>
            </a:r>
            <a:r>
              <a:rPr lang="en-US" dirty="0"/>
              <a:t>Delicious soups and stews, vegetable, </a:t>
            </a:r>
            <a:r>
              <a:rPr lang="sr-Latn-RS" dirty="0"/>
              <a:t>pastry</a:t>
            </a:r>
            <a:r>
              <a:rPr lang="en-US" dirty="0"/>
              <a:t> and meat dishes, and irresistible sweet desserts are found daily on both restaurant menus and tables across the country.</a:t>
            </a:r>
            <a:r>
              <a:rPr lang="sr-Latn-RS" dirty="0"/>
              <a:t> Some of the national dishes are: sarma, Karadjordje’s steak, kiebabs (ćevapćići), all kinds of grilled meat, roasted meat (pečenje) cooked beans, cheese pie (gibanica), meat pie (famous burek), all kinds of homemede dry meat and sausages and homemade  cheese  and cream.</a:t>
            </a:r>
          </a:p>
          <a:p>
            <a:pPr algn="just"/>
            <a:r>
              <a:rPr lang="sr-Latn-RS" dirty="0"/>
              <a:t>From sweets you can try different kinds of strudel, pies, famous biscuits fiilled with marmelade called vanilice (it won the gold medal for quality in the world contest!), donuts and many others.</a:t>
            </a:r>
          </a:p>
          <a:p>
            <a:pPr algn="just"/>
            <a:r>
              <a:rPr lang="en-US" dirty="0"/>
              <a:t>Serbia is also famous for strawberry, raspberry and blueberry production and </a:t>
            </a:r>
            <a:r>
              <a:rPr lang="sr-Latn-RS" dirty="0"/>
              <a:t>for their </a:t>
            </a:r>
            <a:r>
              <a:rPr lang="en-US" dirty="0"/>
              <a:t>exportation.</a:t>
            </a:r>
            <a:r>
              <a:rPr lang="sr-Latn-RS" dirty="0"/>
              <a:t> Fruits such as apples, pears, plums, grapes, apricots and quinces are used both for eating, for jam and marmelade production as well as for production of high quality brendies. </a:t>
            </a:r>
          </a:p>
          <a:p>
            <a:pPr algn="just"/>
            <a:r>
              <a:rPr lang="sr-Latn-RS" dirty="0"/>
              <a:t>Beside iressistible food very</a:t>
            </a:r>
            <a:r>
              <a:rPr lang="en-US" dirty="0"/>
              <a:t> quality wines and brandies </a:t>
            </a:r>
            <a:r>
              <a:rPr lang="sr-Latn-RS" dirty="0"/>
              <a:t>are </a:t>
            </a:r>
            <a:r>
              <a:rPr lang="en-US" dirty="0"/>
              <a:t>produced in family manufactories. If you prefer soft drinks,</a:t>
            </a:r>
            <a:r>
              <a:rPr lang="sr-Latn-RS" dirty="0"/>
              <a:t> you can</a:t>
            </a:r>
            <a:r>
              <a:rPr lang="en-US" dirty="0"/>
              <a:t> try top-quality homemade juices or refresh yourself with </a:t>
            </a:r>
            <a:r>
              <a:rPr lang="sr-Latn-RS" dirty="0"/>
              <a:t>water from </a:t>
            </a:r>
            <a:r>
              <a:rPr lang="en-US" dirty="0"/>
              <a:t>one of the mineral water spring</a:t>
            </a:r>
            <a:r>
              <a:rPr lang="sr-Latn-RS" dirty="0"/>
              <a:t>s</a:t>
            </a:r>
            <a:r>
              <a:rPr lang="en-US" dirty="0"/>
              <a:t> from all over Serbia.</a:t>
            </a:r>
          </a:p>
        </p:txBody>
      </p:sp>
      <p:pic>
        <p:nvPicPr>
          <p:cNvPr id="7" name="Picture 6"/>
          <p:cNvPicPr>
            <a:picLocks noChangeAspect="1"/>
          </p:cNvPicPr>
          <p:nvPr/>
        </p:nvPicPr>
        <p:blipFill>
          <a:blip r:embed="rId2"/>
          <a:stretch>
            <a:fillRect/>
          </a:stretch>
        </p:blipFill>
        <p:spPr>
          <a:xfrm>
            <a:off x="4234442" y="4395284"/>
            <a:ext cx="2798765" cy="1980046"/>
          </a:xfrm>
          <a:prstGeom prst="rect">
            <a:avLst/>
          </a:prstGeom>
        </p:spPr>
      </p:pic>
      <p:pic>
        <p:nvPicPr>
          <p:cNvPr id="9" name="Picture 8"/>
          <p:cNvPicPr>
            <a:picLocks noChangeAspect="1"/>
          </p:cNvPicPr>
          <p:nvPr/>
        </p:nvPicPr>
        <p:blipFill>
          <a:blip r:embed="rId3"/>
          <a:stretch>
            <a:fillRect/>
          </a:stretch>
        </p:blipFill>
        <p:spPr>
          <a:xfrm>
            <a:off x="678440" y="4444784"/>
            <a:ext cx="2577378" cy="1930546"/>
          </a:xfrm>
          <a:prstGeom prst="rect">
            <a:avLst/>
          </a:prstGeom>
        </p:spPr>
      </p:pic>
      <p:pic>
        <p:nvPicPr>
          <p:cNvPr id="10" name="Picture 9"/>
          <p:cNvPicPr>
            <a:picLocks noChangeAspect="1"/>
          </p:cNvPicPr>
          <p:nvPr/>
        </p:nvPicPr>
        <p:blipFill>
          <a:blip r:embed="rId4"/>
          <a:stretch>
            <a:fillRect/>
          </a:stretch>
        </p:blipFill>
        <p:spPr>
          <a:xfrm>
            <a:off x="8452578" y="4395284"/>
            <a:ext cx="2371725" cy="1933575"/>
          </a:xfrm>
          <a:prstGeom prst="rect">
            <a:avLst/>
          </a:prstGeom>
        </p:spPr>
      </p:pic>
    </p:spTree>
    <p:extLst>
      <p:ext uri="{BB962C8B-B14F-4D97-AF65-F5344CB8AC3E}">
        <p14:creationId xmlns:p14="http://schemas.microsoft.com/office/powerpoint/2010/main" val="36144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1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55AA6-D124-4218-8427-ECEF5F7496F3}"/>
              </a:ext>
            </a:extLst>
          </p:cNvPr>
          <p:cNvPicPr>
            <a:picLocks noChangeAspect="1"/>
          </p:cNvPicPr>
          <p:nvPr/>
        </p:nvPicPr>
        <p:blipFill>
          <a:blip r:embed="rId2"/>
          <a:stretch>
            <a:fillRect/>
          </a:stretch>
        </p:blipFill>
        <p:spPr>
          <a:xfrm>
            <a:off x="994299" y="392757"/>
            <a:ext cx="3204143" cy="2164012"/>
          </a:xfrm>
          <a:prstGeom prst="rect">
            <a:avLst/>
          </a:prstGeom>
        </p:spPr>
      </p:pic>
      <p:pic>
        <p:nvPicPr>
          <p:cNvPr id="3" name="Picture 2">
            <a:extLst>
              <a:ext uri="{FF2B5EF4-FFF2-40B4-BE49-F238E27FC236}">
                <a16:creationId xmlns:a16="http://schemas.microsoft.com/office/drawing/2014/main" id="{BAF26B8F-F5BF-44E7-AAE7-76550E4CCAE5}"/>
              </a:ext>
            </a:extLst>
          </p:cNvPr>
          <p:cNvPicPr>
            <a:picLocks noChangeAspect="1"/>
          </p:cNvPicPr>
          <p:nvPr/>
        </p:nvPicPr>
        <p:blipFill>
          <a:blip r:embed="rId3"/>
          <a:stretch>
            <a:fillRect/>
          </a:stretch>
        </p:blipFill>
        <p:spPr>
          <a:xfrm>
            <a:off x="4323425" y="2656527"/>
            <a:ext cx="3548662" cy="2064254"/>
          </a:xfrm>
          <a:prstGeom prst="rect">
            <a:avLst/>
          </a:prstGeom>
        </p:spPr>
      </p:pic>
      <p:pic>
        <p:nvPicPr>
          <p:cNvPr id="4" name="Picture 3">
            <a:extLst>
              <a:ext uri="{FF2B5EF4-FFF2-40B4-BE49-F238E27FC236}">
                <a16:creationId xmlns:a16="http://schemas.microsoft.com/office/drawing/2014/main" id="{C7D8F093-811A-4A3B-9108-FCF895FA8670}"/>
              </a:ext>
            </a:extLst>
          </p:cNvPr>
          <p:cNvPicPr>
            <a:picLocks noChangeAspect="1"/>
          </p:cNvPicPr>
          <p:nvPr/>
        </p:nvPicPr>
        <p:blipFill>
          <a:blip r:embed="rId4"/>
          <a:stretch>
            <a:fillRect/>
          </a:stretch>
        </p:blipFill>
        <p:spPr>
          <a:xfrm>
            <a:off x="8031038" y="4676775"/>
            <a:ext cx="3352104" cy="1936544"/>
          </a:xfrm>
          <a:prstGeom prst="rect">
            <a:avLst/>
          </a:prstGeom>
        </p:spPr>
      </p:pic>
      <p:pic>
        <p:nvPicPr>
          <p:cNvPr id="5" name="Picture 4">
            <a:extLst>
              <a:ext uri="{FF2B5EF4-FFF2-40B4-BE49-F238E27FC236}">
                <a16:creationId xmlns:a16="http://schemas.microsoft.com/office/drawing/2014/main" id="{A670C963-E2D3-4928-956E-2761452D3F7B}"/>
              </a:ext>
            </a:extLst>
          </p:cNvPr>
          <p:cNvPicPr>
            <a:picLocks noChangeAspect="1"/>
          </p:cNvPicPr>
          <p:nvPr/>
        </p:nvPicPr>
        <p:blipFill>
          <a:blip r:embed="rId5"/>
          <a:stretch>
            <a:fillRect/>
          </a:stretch>
        </p:blipFill>
        <p:spPr>
          <a:xfrm>
            <a:off x="7956078" y="453034"/>
            <a:ext cx="3389584" cy="2043458"/>
          </a:xfrm>
          <a:prstGeom prst="rect">
            <a:avLst/>
          </a:prstGeom>
        </p:spPr>
      </p:pic>
      <p:pic>
        <p:nvPicPr>
          <p:cNvPr id="8" name="Picture 7">
            <a:extLst>
              <a:ext uri="{FF2B5EF4-FFF2-40B4-BE49-F238E27FC236}">
                <a16:creationId xmlns:a16="http://schemas.microsoft.com/office/drawing/2014/main" id="{EDB6B008-529D-4AAF-A8E3-CDAB52C53C78}"/>
              </a:ext>
            </a:extLst>
          </p:cNvPr>
          <p:cNvPicPr>
            <a:picLocks noChangeAspect="1"/>
          </p:cNvPicPr>
          <p:nvPr/>
        </p:nvPicPr>
        <p:blipFill>
          <a:blip r:embed="rId6"/>
          <a:stretch>
            <a:fillRect/>
          </a:stretch>
        </p:blipFill>
        <p:spPr>
          <a:xfrm>
            <a:off x="994299" y="4800600"/>
            <a:ext cx="3218783" cy="1812719"/>
          </a:xfrm>
          <a:prstGeom prst="rect">
            <a:avLst/>
          </a:prstGeom>
        </p:spPr>
      </p:pic>
    </p:spTree>
    <p:extLst>
      <p:ext uri="{BB962C8B-B14F-4D97-AF65-F5344CB8AC3E}">
        <p14:creationId xmlns:p14="http://schemas.microsoft.com/office/powerpoint/2010/main" val="352758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75AFF-FAE6-4F17-9770-DA45F3D55F11}"/>
              </a:ext>
            </a:extLst>
          </p:cNvPr>
          <p:cNvPicPr>
            <a:picLocks noChangeAspect="1"/>
          </p:cNvPicPr>
          <p:nvPr/>
        </p:nvPicPr>
        <p:blipFill>
          <a:blip r:embed="rId2"/>
          <a:stretch>
            <a:fillRect/>
          </a:stretch>
        </p:blipFill>
        <p:spPr>
          <a:xfrm>
            <a:off x="4789130" y="734091"/>
            <a:ext cx="2729972" cy="2495606"/>
          </a:xfrm>
          <a:prstGeom prst="rect">
            <a:avLst/>
          </a:prstGeom>
        </p:spPr>
      </p:pic>
      <p:pic>
        <p:nvPicPr>
          <p:cNvPr id="3" name="Picture 2">
            <a:extLst>
              <a:ext uri="{FF2B5EF4-FFF2-40B4-BE49-F238E27FC236}">
                <a16:creationId xmlns:a16="http://schemas.microsoft.com/office/drawing/2014/main" id="{7DA3FF2F-B84A-4C75-B0E5-7D91D7996F93}"/>
              </a:ext>
            </a:extLst>
          </p:cNvPr>
          <p:cNvPicPr>
            <a:picLocks noChangeAspect="1"/>
          </p:cNvPicPr>
          <p:nvPr/>
        </p:nvPicPr>
        <p:blipFill>
          <a:blip r:embed="rId3"/>
          <a:stretch>
            <a:fillRect/>
          </a:stretch>
        </p:blipFill>
        <p:spPr>
          <a:xfrm>
            <a:off x="8525307" y="760406"/>
            <a:ext cx="3318455" cy="2478094"/>
          </a:xfrm>
          <a:prstGeom prst="rect">
            <a:avLst/>
          </a:prstGeom>
        </p:spPr>
      </p:pic>
      <p:pic>
        <p:nvPicPr>
          <p:cNvPr id="6" name="Picture 5">
            <a:extLst>
              <a:ext uri="{FF2B5EF4-FFF2-40B4-BE49-F238E27FC236}">
                <a16:creationId xmlns:a16="http://schemas.microsoft.com/office/drawing/2014/main" id="{8A09F5D4-8D22-4273-AA95-ABD86FFFAD8F}"/>
              </a:ext>
            </a:extLst>
          </p:cNvPr>
          <p:cNvPicPr>
            <a:picLocks noChangeAspect="1"/>
          </p:cNvPicPr>
          <p:nvPr/>
        </p:nvPicPr>
        <p:blipFill>
          <a:blip r:embed="rId4"/>
          <a:stretch>
            <a:fillRect/>
          </a:stretch>
        </p:blipFill>
        <p:spPr>
          <a:xfrm>
            <a:off x="7272031" y="4241374"/>
            <a:ext cx="4283921" cy="2075293"/>
          </a:xfrm>
          <a:prstGeom prst="rect">
            <a:avLst/>
          </a:prstGeom>
        </p:spPr>
      </p:pic>
      <p:pic>
        <p:nvPicPr>
          <p:cNvPr id="7" name="Picture 6">
            <a:extLst>
              <a:ext uri="{FF2B5EF4-FFF2-40B4-BE49-F238E27FC236}">
                <a16:creationId xmlns:a16="http://schemas.microsoft.com/office/drawing/2014/main" id="{7B08E76A-0696-431F-843D-6E6645F94E71}"/>
              </a:ext>
            </a:extLst>
          </p:cNvPr>
          <p:cNvPicPr>
            <a:picLocks noChangeAspect="1"/>
          </p:cNvPicPr>
          <p:nvPr/>
        </p:nvPicPr>
        <p:blipFill>
          <a:blip r:embed="rId5"/>
          <a:stretch>
            <a:fillRect/>
          </a:stretch>
        </p:blipFill>
        <p:spPr>
          <a:xfrm>
            <a:off x="636048" y="4241375"/>
            <a:ext cx="2915536" cy="2094344"/>
          </a:xfrm>
          <a:prstGeom prst="rect">
            <a:avLst/>
          </a:prstGeom>
        </p:spPr>
      </p:pic>
      <p:pic>
        <p:nvPicPr>
          <p:cNvPr id="9" name="Picture 8">
            <a:extLst>
              <a:ext uri="{FF2B5EF4-FFF2-40B4-BE49-F238E27FC236}">
                <a16:creationId xmlns:a16="http://schemas.microsoft.com/office/drawing/2014/main" id="{5CFE2B2D-8F69-4B81-8418-B0ADDBE94ACD}"/>
              </a:ext>
            </a:extLst>
          </p:cNvPr>
          <p:cNvPicPr>
            <a:picLocks noChangeAspect="1"/>
          </p:cNvPicPr>
          <p:nvPr/>
        </p:nvPicPr>
        <p:blipFill>
          <a:blip r:embed="rId6"/>
          <a:stretch>
            <a:fillRect/>
          </a:stretch>
        </p:blipFill>
        <p:spPr>
          <a:xfrm>
            <a:off x="4102120" y="4241373"/>
            <a:ext cx="2619375" cy="2075293"/>
          </a:xfrm>
          <a:prstGeom prst="rect">
            <a:avLst/>
          </a:prstGeom>
        </p:spPr>
      </p:pic>
      <p:pic>
        <p:nvPicPr>
          <p:cNvPr id="5" name="Picture 4">
            <a:extLst>
              <a:ext uri="{FF2B5EF4-FFF2-40B4-BE49-F238E27FC236}">
                <a16:creationId xmlns:a16="http://schemas.microsoft.com/office/drawing/2014/main" id="{FE150CCD-3B5E-47B8-A288-0364A4C704DD}"/>
              </a:ext>
            </a:extLst>
          </p:cNvPr>
          <p:cNvPicPr>
            <a:picLocks noChangeAspect="1"/>
          </p:cNvPicPr>
          <p:nvPr/>
        </p:nvPicPr>
        <p:blipFill>
          <a:blip r:embed="rId7"/>
          <a:stretch>
            <a:fillRect/>
          </a:stretch>
        </p:blipFill>
        <p:spPr>
          <a:xfrm>
            <a:off x="404706" y="742894"/>
            <a:ext cx="3378220" cy="2486803"/>
          </a:xfrm>
          <a:prstGeom prst="rect">
            <a:avLst/>
          </a:prstGeom>
        </p:spPr>
      </p:pic>
    </p:spTree>
    <p:extLst>
      <p:ext uri="{BB962C8B-B14F-4D97-AF65-F5344CB8AC3E}">
        <p14:creationId xmlns:p14="http://schemas.microsoft.com/office/powerpoint/2010/main" val="82977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01AF6F65-6384-4968-B696-1583AB13D5FE}"/>
              </a:ext>
            </a:extLst>
          </p:cNvPr>
          <p:cNvPicPr>
            <a:picLocks noChangeAspect="1"/>
          </p:cNvPicPr>
          <p:nvPr/>
        </p:nvPicPr>
        <p:blipFill>
          <a:blip r:embed="rId3"/>
          <a:stretch>
            <a:fillRect/>
          </a:stretch>
        </p:blipFill>
        <p:spPr>
          <a:xfrm>
            <a:off x="7217720" y="4990524"/>
            <a:ext cx="1194920" cy="469433"/>
          </a:xfrm>
          <a:prstGeom prst="rect">
            <a:avLst/>
          </a:prstGeom>
        </p:spPr>
      </p:pic>
      <p:pic>
        <p:nvPicPr>
          <p:cNvPr id="4" name="Picture 3">
            <a:extLst>
              <a:ext uri="{FF2B5EF4-FFF2-40B4-BE49-F238E27FC236}">
                <a16:creationId xmlns:a16="http://schemas.microsoft.com/office/drawing/2014/main" id="{1BC6E6C2-B637-48B0-BDB2-695606B0D4BF}"/>
              </a:ext>
            </a:extLst>
          </p:cNvPr>
          <p:cNvPicPr>
            <a:picLocks noChangeAspect="1"/>
          </p:cNvPicPr>
          <p:nvPr/>
        </p:nvPicPr>
        <p:blipFill>
          <a:blip r:embed="rId4"/>
          <a:stretch>
            <a:fillRect/>
          </a:stretch>
        </p:blipFill>
        <p:spPr>
          <a:xfrm>
            <a:off x="8527762" y="4388733"/>
            <a:ext cx="542591" cy="646232"/>
          </a:xfrm>
          <a:prstGeom prst="rect">
            <a:avLst/>
          </a:prstGeom>
        </p:spPr>
      </p:pic>
    </p:spTree>
    <p:extLst>
      <p:ext uri="{BB962C8B-B14F-4D97-AF65-F5344CB8AC3E}">
        <p14:creationId xmlns:p14="http://schemas.microsoft.com/office/powerpoint/2010/main" val="26281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8000">
              <a:srgbClr val="B6C8E8"/>
            </a:gs>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7529" y="317139"/>
            <a:ext cx="4435136" cy="652984"/>
          </a:xfrm>
        </p:spPr>
        <p:txBody>
          <a:bodyPr>
            <a:normAutofit fontScale="90000"/>
          </a:bodyPr>
          <a:lstStyle/>
          <a:p>
            <a:r>
              <a:rPr lang="sr-Latn-RS" b="1" dirty="0"/>
              <a:t>Slava (feast</a:t>
            </a:r>
            <a:r>
              <a:rPr lang="sr-Latn-RS" dirty="0"/>
              <a:t>)</a:t>
            </a:r>
            <a:endParaRPr lang="en-US" dirty="0"/>
          </a:p>
        </p:txBody>
      </p:sp>
      <p:sp>
        <p:nvSpPr>
          <p:cNvPr id="3" name="Content Placeholder 2"/>
          <p:cNvSpPr>
            <a:spLocks noGrp="1"/>
          </p:cNvSpPr>
          <p:nvPr>
            <p:ph idx="1"/>
          </p:nvPr>
        </p:nvSpPr>
        <p:spPr>
          <a:xfrm>
            <a:off x="1009650" y="1455938"/>
            <a:ext cx="10382250" cy="1753987"/>
          </a:xfrm>
        </p:spPr>
        <p:txBody>
          <a:bodyPr>
            <a:normAutofit/>
          </a:bodyPr>
          <a:lstStyle/>
          <a:p>
            <a:pPr marL="0" indent="0" algn="just">
              <a:buNone/>
            </a:pPr>
            <a:r>
              <a:rPr lang="sr-Latn-RS" sz="2000" b="1" dirty="0"/>
              <a:t>Slava is something only Serbians have. Each family has it’s saint, protector of  home and the family . On this day people hail the saint and pray for good health and fortune. Slava is celebrated with friends and family. Candle, which burns throughout the day,cooked sweetened wheat and feast bread you don’t cut but break with family members are obligatory</a:t>
            </a:r>
            <a:r>
              <a:rPr lang="sr-Latn-RS" sz="2400" dirty="0"/>
              <a:t>. </a:t>
            </a:r>
            <a:endParaRPr lang="en-US" sz="2400" dirty="0"/>
          </a:p>
        </p:txBody>
      </p:sp>
      <p:pic>
        <p:nvPicPr>
          <p:cNvPr id="4" name="Picture 3"/>
          <p:cNvPicPr>
            <a:picLocks noChangeAspect="1"/>
          </p:cNvPicPr>
          <p:nvPr/>
        </p:nvPicPr>
        <p:blipFill>
          <a:blip r:embed="rId2"/>
          <a:stretch>
            <a:fillRect/>
          </a:stretch>
        </p:blipFill>
        <p:spPr>
          <a:xfrm>
            <a:off x="9081856" y="3888418"/>
            <a:ext cx="2219418" cy="2423482"/>
          </a:xfrm>
          <a:prstGeom prst="rect">
            <a:avLst/>
          </a:prstGeom>
        </p:spPr>
      </p:pic>
      <p:pic>
        <p:nvPicPr>
          <p:cNvPr id="5" name="Picture 4"/>
          <p:cNvPicPr>
            <a:picLocks noChangeAspect="1"/>
          </p:cNvPicPr>
          <p:nvPr/>
        </p:nvPicPr>
        <p:blipFill>
          <a:blip r:embed="rId3"/>
          <a:stretch>
            <a:fillRect/>
          </a:stretch>
        </p:blipFill>
        <p:spPr>
          <a:xfrm>
            <a:off x="4536489" y="3888418"/>
            <a:ext cx="3174647" cy="2524107"/>
          </a:xfrm>
          <a:prstGeom prst="rect">
            <a:avLst/>
          </a:prstGeom>
        </p:spPr>
      </p:pic>
      <p:pic>
        <p:nvPicPr>
          <p:cNvPr id="6" name="Picture 5"/>
          <p:cNvPicPr>
            <a:picLocks noChangeAspect="1"/>
          </p:cNvPicPr>
          <p:nvPr/>
        </p:nvPicPr>
        <p:blipFill>
          <a:blip r:embed="rId4"/>
          <a:stretch>
            <a:fillRect/>
          </a:stretch>
        </p:blipFill>
        <p:spPr>
          <a:xfrm>
            <a:off x="674703" y="3961506"/>
            <a:ext cx="2840022" cy="2350394"/>
          </a:xfrm>
          <a:prstGeom prst="rect">
            <a:avLst/>
          </a:prstGeom>
        </p:spPr>
      </p:pic>
    </p:spTree>
    <p:extLst>
      <p:ext uri="{BB962C8B-B14F-4D97-AF65-F5344CB8AC3E}">
        <p14:creationId xmlns:p14="http://schemas.microsoft.com/office/powerpoint/2010/main" val="96915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A97826-3FA8-4FD9-BF0F-2E2ED0546C51}"/>
              </a:ext>
            </a:extLst>
          </p:cNvPr>
          <p:cNvSpPr txBox="1"/>
          <p:nvPr/>
        </p:nvSpPr>
        <p:spPr>
          <a:xfrm>
            <a:off x="2134844" y="956212"/>
            <a:ext cx="8220075" cy="1015663"/>
          </a:xfrm>
          <a:prstGeom prst="rect">
            <a:avLst/>
          </a:prstGeom>
          <a:noFill/>
        </p:spPr>
        <p:txBody>
          <a:bodyPr wrap="square">
            <a:spAutoFit/>
          </a:bodyPr>
          <a:lstStyle/>
          <a:p>
            <a:pPr algn="ctr"/>
            <a:r>
              <a:rPr lang="en-US" sz="2000" b="1" dirty="0"/>
              <a:t>More than 200 monasteries were built on Serbian soil - witnesses of Serbian history, guardians of culture, tradition, heritage and national identity.</a:t>
            </a:r>
            <a:endParaRPr lang="sr-Latn-RS" sz="2000" b="1" dirty="0"/>
          </a:p>
          <a:p>
            <a:pPr algn="ctr"/>
            <a:r>
              <a:rPr lang="sr-Latn-RS" sz="2000" b="1" dirty="0"/>
              <a:t>Some of them date back to the eleventh century.</a:t>
            </a:r>
          </a:p>
        </p:txBody>
      </p:sp>
      <p:pic>
        <p:nvPicPr>
          <p:cNvPr id="2" name="Picture 1">
            <a:extLst>
              <a:ext uri="{FF2B5EF4-FFF2-40B4-BE49-F238E27FC236}">
                <a16:creationId xmlns:a16="http://schemas.microsoft.com/office/drawing/2014/main" id="{DA1ACEED-68D9-4EFF-B682-72ED4F482828}"/>
              </a:ext>
            </a:extLst>
          </p:cNvPr>
          <p:cNvPicPr>
            <a:picLocks noChangeAspect="1"/>
          </p:cNvPicPr>
          <p:nvPr/>
        </p:nvPicPr>
        <p:blipFill>
          <a:blip r:embed="rId2"/>
          <a:stretch>
            <a:fillRect/>
          </a:stretch>
        </p:blipFill>
        <p:spPr>
          <a:xfrm>
            <a:off x="669880" y="2775566"/>
            <a:ext cx="4697874" cy="3126221"/>
          </a:xfrm>
          <a:prstGeom prst="rect">
            <a:avLst/>
          </a:prstGeom>
        </p:spPr>
      </p:pic>
      <p:pic>
        <p:nvPicPr>
          <p:cNvPr id="3" name="Picture 2">
            <a:extLst>
              <a:ext uri="{FF2B5EF4-FFF2-40B4-BE49-F238E27FC236}">
                <a16:creationId xmlns:a16="http://schemas.microsoft.com/office/drawing/2014/main" id="{CA1B16EB-ADE2-4B95-8A8A-054C9151DE5B}"/>
              </a:ext>
            </a:extLst>
          </p:cNvPr>
          <p:cNvPicPr>
            <a:picLocks noChangeAspect="1"/>
          </p:cNvPicPr>
          <p:nvPr/>
        </p:nvPicPr>
        <p:blipFill>
          <a:blip r:embed="rId3"/>
          <a:stretch>
            <a:fillRect/>
          </a:stretch>
        </p:blipFill>
        <p:spPr>
          <a:xfrm>
            <a:off x="6711607" y="2775566"/>
            <a:ext cx="4697874" cy="3126221"/>
          </a:xfrm>
          <a:prstGeom prst="rect">
            <a:avLst/>
          </a:prstGeom>
        </p:spPr>
      </p:pic>
    </p:spTree>
    <p:extLst>
      <p:ext uri="{BB962C8B-B14F-4D97-AF65-F5344CB8AC3E}">
        <p14:creationId xmlns:p14="http://schemas.microsoft.com/office/powerpoint/2010/main" val="68380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54000">
              <a:srgbClr val="C2D1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C90E7-E50C-48E8-9F28-B7290AA6BF8A}"/>
              </a:ext>
            </a:extLst>
          </p:cNvPr>
          <p:cNvPicPr>
            <a:picLocks noChangeAspect="1"/>
          </p:cNvPicPr>
          <p:nvPr/>
        </p:nvPicPr>
        <p:blipFill>
          <a:blip r:embed="rId2"/>
          <a:stretch>
            <a:fillRect/>
          </a:stretch>
        </p:blipFill>
        <p:spPr>
          <a:xfrm>
            <a:off x="66255" y="3659702"/>
            <a:ext cx="4373500" cy="2883974"/>
          </a:xfrm>
          <a:prstGeom prst="rect">
            <a:avLst/>
          </a:prstGeom>
        </p:spPr>
      </p:pic>
      <p:pic>
        <p:nvPicPr>
          <p:cNvPr id="3" name="Picture 2">
            <a:extLst>
              <a:ext uri="{FF2B5EF4-FFF2-40B4-BE49-F238E27FC236}">
                <a16:creationId xmlns:a16="http://schemas.microsoft.com/office/drawing/2014/main" id="{6288F565-47B4-402C-B881-5A3C18931473}"/>
              </a:ext>
            </a:extLst>
          </p:cNvPr>
          <p:cNvPicPr>
            <a:picLocks noChangeAspect="1"/>
          </p:cNvPicPr>
          <p:nvPr/>
        </p:nvPicPr>
        <p:blipFill>
          <a:blip r:embed="rId3"/>
          <a:stretch>
            <a:fillRect/>
          </a:stretch>
        </p:blipFill>
        <p:spPr>
          <a:xfrm>
            <a:off x="4474663" y="2505074"/>
            <a:ext cx="3242673" cy="2428875"/>
          </a:xfrm>
          <a:prstGeom prst="rect">
            <a:avLst/>
          </a:prstGeom>
        </p:spPr>
      </p:pic>
      <p:pic>
        <p:nvPicPr>
          <p:cNvPr id="4" name="Picture 3">
            <a:extLst>
              <a:ext uri="{FF2B5EF4-FFF2-40B4-BE49-F238E27FC236}">
                <a16:creationId xmlns:a16="http://schemas.microsoft.com/office/drawing/2014/main" id="{2CFD15BE-53BF-496B-8B49-1070BD9242EF}"/>
              </a:ext>
            </a:extLst>
          </p:cNvPr>
          <p:cNvPicPr>
            <a:picLocks noChangeAspect="1"/>
          </p:cNvPicPr>
          <p:nvPr/>
        </p:nvPicPr>
        <p:blipFill>
          <a:blip r:embed="rId4"/>
          <a:stretch>
            <a:fillRect/>
          </a:stretch>
        </p:blipFill>
        <p:spPr>
          <a:xfrm>
            <a:off x="7799109" y="3643625"/>
            <a:ext cx="4392891" cy="3290428"/>
          </a:xfrm>
          <a:prstGeom prst="rect">
            <a:avLst/>
          </a:prstGeom>
        </p:spPr>
      </p:pic>
      <p:pic>
        <p:nvPicPr>
          <p:cNvPr id="5" name="Picture 4">
            <a:extLst>
              <a:ext uri="{FF2B5EF4-FFF2-40B4-BE49-F238E27FC236}">
                <a16:creationId xmlns:a16="http://schemas.microsoft.com/office/drawing/2014/main" id="{D2B9F743-D57D-4307-BAF5-C9D94DC1E624}"/>
              </a:ext>
            </a:extLst>
          </p:cNvPr>
          <p:cNvPicPr>
            <a:picLocks noChangeAspect="1"/>
          </p:cNvPicPr>
          <p:nvPr/>
        </p:nvPicPr>
        <p:blipFill>
          <a:blip r:embed="rId5"/>
          <a:stretch>
            <a:fillRect/>
          </a:stretch>
        </p:blipFill>
        <p:spPr>
          <a:xfrm>
            <a:off x="0" y="0"/>
            <a:ext cx="4439755" cy="3198298"/>
          </a:xfrm>
          <a:prstGeom prst="rect">
            <a:avLst/>
          </a:prstGeom>
        </p:spPr>
      </p:pic>
      <p:pic>
        <p:nvPicPr>
          <p:cNvPr id="6" name="Picture 5">
            <a:extLst>
              <a:ext uri="{FF2B5EF4-FFF2-40B4-BE49-F238E27FC236}">
                <a16:creationId xmlns:a16="http://schemas.microsoft.com/office/drawing/2014/main" id="{1048C4ED-86EB-446B-B8B8-4B9B97E13061}"/>
              </a:ext>
            </a:extLst>
          </p:cNvPr>
          <p:cNvPicPr>
            <a:picLocks noChangeAspect="1"/>
          </p:cNvPicPr>
          <p:nvPr/>
        </p:nvPicPr>
        <p:blipFill>
          <a:blip r:embed="rId6"/>
          <a:stretch>
            <a:fillRect/>
          </a:stretch>
        </p:blipFill>
        <p:spPr>
          <a:xfrm>
            <a:off x="7782148" y="0"/>
            <a:ext cx="4409852" cy="3290428"/>
          </a:xfrm>
          <a:prstGeom prst="rect">
            <a:avLst/>
          </a:prstGeom>
        </p:spPr>
      </p:pic>
    </p:spTree>
    <p:extLst>
      <p:ext uri="{BB962C8B-B14F-4D97-AF65-F5344CB8AC3E}">
        <p14:creationId xmlns:p14="http://schemas.microsoft.com/office/powerpoint/2010/main" val="2483277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D5364C-D20B-4939-B66E-AEAEC99F4F04}"/>
              </a:ext>
            </a:extLst>
          </p:cNvPr>
          <p:cNvSpPr txBox="1"/>
          <p:nvPr/>
        </p:nvSpPr>
        <p:spPr>
          <a:xfrm>
            <a:off x="3224998" y="184958"/>
            <a:ext cx="5122416" cy="584775"/>
          </a:xfrm>
          <a:prstGeom prst="rect">
            <a:avLst/>
          </a:prstGeom>
          <a:noFill/>
        </p:spPr>
        <p:txBody>
          <a:bodyPr wrap="square">
            <a:spAutoFit/>
          </a:bodyPr>
          <a:lstStyle/>
          <a:p>
            <a:r>
              <a:rPr lang="sr-Latn-RS" sz="3200" b="1" dirty="0"/>
              <a:t>Medieval fortresses of Serbia</a:t>
            </a:r>
          </a:p>
        </p:txBody>
      </p:sp>
      <p:sp>
        <p:nvSpPr>
          <p:cNvPr id="9" name="TextBox 8">
            <a:extLst>
              <a:ext uri="{FF2B5EF4-FFF2-40B4-BE49-F238E27FC236}">
                <a16:creationId xmlns:a16="http://schemas.microsoft.com/office/drawing/2014/main" id="{847A3222-025E-48CD-81B2-FA75180C5408}"/>
              </a:ext>
            </a:extLst>
          </p:cNvPr>
          <p:cNvSpPr txBox="1"/>
          <p:nvPr/>
        </p:nvSpPr>
        <p:spPr>
          <a:xfrm>
            <a:off x="2361460" y="941183"/>
            <a:ext cx="8277966" cy="1077218"/>
          </a:xfrm>
          <a:prstGeom prst="rect">
            <a:avLst/>
          </a:prstGeom>
          <a:noFill/>
        </p:spPr>
        <p:txBody>
          <a:bodyPr wrap="square">
            <a:spAutoFit/>
          </a:bodyPr>
          <a:lstStyle/>
          <a:p>
            <a:pPr algn="just"/>
            <a:r>
              <a:rPr lang="en-US" sz="2000" b="1" dirty="0"/>
              <a:t>Fascinating fortifications have been built on the territory of our country since ancient times, and in addition to being important historical monuments, the fortresses of Serbia leave you breathless with their beauty</a:t>
            </a:r>
            <a:r>
              <a:rPr lang="en-US" sz="2400" b="1" dirty="0"/>
              <a:t>.</a:t>
            </a:r>
            <a:endParaRPr lang="sr-Latn-RS" sz="2400" b="1" dirty="0"/>
          </a:p>
        </p:txBody>
      </p:sp>
    </p:spTree>
    <p:extLst>
      <p:ext uri="{BB962C8B-B14F-4D97-AF65-F5344CB8AC3E}">
        <p14:creationId xmlns:p14="http://schemas.microsoft.com/office/powerpoint/2010/main" val="345939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69376-BE45-47D9-B42D-E4CF9B00A60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BAAE12D-0F1D-4641-916D-F166414488B3}"/>
              </a:ext>
            </a:extLst>
          </p:cNvPr>
          <p:cNvSpPr txBox="1"/>
          <p:nvPr/>
        </p:nvSpPr>
        <p:spPr>
          <a:xfrm>
            <a:off x="659168" y="356871"/>
            <a:ext cx="2616692" cy="369332"/>
          </a:xfrm>
          <a:prstGeom prst="rect">
            <a:avLst/>
          </a:prstGeom>
          <a:noFill/>
        </p:spPr>
        <p:txBody>
          <a:bodyPr wrap="square">
            <a:spAutoFit/>
          </a:bodyPr>
          <a:lstStyle/>
          <a:p>
            <a:r>
              <a:rPr lang="sr-Latn-RS" dirty="0">
                <a:solidFill>
                  <a:schemeClr val="bg1"/>
                </a:solidFill>
              </a:rPr>
              <a:t>Kalemegdan Fortress</a:t>
            </a:r>
          </a:p>
        </p:txBody>
      </p:sp>
    </p:spTree>
    <p:extLst>
      <p:ext uri="{BB962C8B-B14F-4D97-AF65-F5344CB8AC3E}">
        <p14:creationId xmlns:p14="http://schemas.microsoft.com/office/powerpoint/2010/main" val="590718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C8F03-514D-42B6-94AC-2E3678949DBC}"/>
              </a:ext>
            </a:extLst>
          </p:cNvPr>
          <p:cNvPicPr>
            <a:picLocks noChangeAspect="1"/>
          </p:cNvPicPr>
          <p:nvPr/>
        </p:nvPicPr>
        <p:blipFill>
          <a:blip r:embed="rId2"/>
          <a:stretch>
            <a:fillRect/>
          </a:stretch>
        </p:blipFill>
        <p:spPr>
          <a:xfrm>
            <a:off x="88777" y="88776"/>
            <a:ext cx="12029242" cy="6769223"/>
          </a:xfrm>
          <a:prstGeom prst="rect">
            <a:avLst/>
          </a:prstGeom>
        </p:spPr>
      </p:pic>
      <p:pic>
        <p:nvPicPr>
          <p:cNvPr id="4" name="Picture 3">
            <a:extLst>
              <a:ext uri="{FF2B5EF4-FFF2-40B4-BE49-F238E27FC236}">
                <a16:creationId xmlns:a16="http://schemas.microsoft.com/office/drawing/2014/main" id="{1BCA6796-9730-46CA-B4BC-4A695DF4CF8E}"/>
              </a:ext>
            </a:extLst>
          </p:cNvPr>
          <p:cNvPicPr>
            <a:picLocks noChangeAspect="1"/>
          </p:cNvPicPr>
          <p:nvPr/>
        </p:nvPicPr>
        <p:blipFill>
          <a:blip r:embed="rId2"/>
          <a:stretch>
            <a:fillRect/>
          </a:stretch>
        </p:blipFill>
        <p:spPr>
          <a:xfrm>
            <a:off x="0" y="-71021"/>
            <a:ext cx="12191999" cy="6769223"/>
          </a:xfrm>
          <a:prstGeom prst="rect">
            <a:avLst/>
          </a:prstGeom>
        </p:spPr>
      </p:pic>
      <p:sp>
        <p:nvSpPr>
          <p:cNvPr id="6" name="TextBox 5">
            <a:extLst>
              <a:ext uri="{FF2B5EF4-FFF2-40B4-BE49-F238E27FC236}">
                <a16:creationId xmlns:a16="http://schemas.microsoft.com/office/drawing/2014/main" id="{C388433C-C725-4D42-BBAE-57938811BF09}"/>
              </a:ext>
            </a:extLst>
          </p:cNvPr>
          <p:cNvSpPr txBox="1"/>
          <p:nvPr/>
        </p:nvSpPr>
        <p:spPr>
          <a:xfrm>
            <a:off x="8755603" y="5528114"/>
            <a:ext cx="2244629" cy="369332"/>
          </a:xfrm>
          <a:prstGeom prst="rect">
            <a:avLst/>
          </a:prstGeom>
          <a:noFill/>
        </p:spPr>
        <p:txBody>
          <a:bodyPr wrap="square">
            <a:spAutoFit/>
          </a:bodyPr>
          <a:lstStyle/>
          <a:p>
            <a:r>
              <a:rPr lang="sr-Latn-RS" b="1" dirty="0"/>
              <a:t>Smederevo Fortress</a:t>
            </a:r>
          </a:p>
        </p:txBody>
      </p:sp>
    </p:spTree>
    <p:extLst>
      <p:ext uri="{BB962C8B-B14F-4D97-AF65-F5344CB8AC3E}">
        <p14:creationId xmlns:p14="http://schemas.microsoft.com/office/powerpoint/2010/main" val="826231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2FFFA3-B5A8-479D-847F-26EE33CB1F67}"/>
              </a:ext>
            </a:extLst>
          </p:cNvPr>
          <p:cNvPicPr>
            <a:picLocks noChangeAspect="1"/>
          </p:cNvPicPr>
          <p:nvPr/>
        </p:nvPicPr>
        <p:blipFill>
          <a:blip r:embed="rId2"/>
          <a:stretch>
            <a:fillRect/>
          </a:stretch>
        </p:blipFill>
        <p:spPr>
          <a:xfrm>
            <a:off x="-1" y="0"/>
            <a:ext cx="12126897" cy="6858001"/>
          </a:xfrm>
          <a:prstGeom prst="rect">
            <a:avLst/>
          </a:prstGeom>
        </p:spPr>
      </p:pic>
      <p:sp>
        <p:nvSpPr>
          <p:cNvPr id="4" name="TextBox 3">
            <a:extLst>
              <a:ext uri="{FF2B5EF4-FFF2-40B4-BE49-F238E27FC236}">
                <a16:creationId xmlns:a16="http://schemas.microsoft.com/office/drawing/2014/main" id="{A0AFE0AE-F2C3-4DA3-824A-8AA9BE2587B8}"/>
              </a:ext>
            </a:extLst>
          </p:cNvPr>
          <p:cNvSpPr txBox="1"/>
          <p:nvPr/>
        </p:nvSpPr>
        <p:spPr>
          <a:xfrm>
            <a:off x="643632" y="547742"/>
            <a:ext cx="1522519" cy="369332"/>
          </a:xfrm>
          <a:prstGeom prst="rect">
            <a:avLst/>
          </a:prstGeom>
          <a:noFill/>
        </p:spPr>
        <p:txBody>
          <a:bodyPr wrap="square">
            <a:spAutoFit/>
          </a:bodyPr>
          <a:lstStyle/>
          <a:p>
            <a:r>
              <a:rPr lang="sr-Latn-RS" b="1" dirty="0">
                <a:solidFill>
                  <a:schemeClr val="bg1"/>
                </a:solidFill>
              </a:rPr>
              <a:t>Nis Fortress</a:t>
            </a:r>
          </a:p>
        </p:txBody>
      </p:sp>
    </p:spTree>
    <p:extLst>
      <p:ext uri="{BB962C8B-B14F-4D97-AF65-F5344CB8AC3E}">
        <p14:creationId xmlns:p14="http://schemas.microsoft.com/office/powerpoint/2010/main" val="164886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2ECA5-6657-411B-BF69-1E825CE4822D}"/>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D8BAB3D9-F7D6-479F-AF99-8AABCA40E4A5}"/>
              </a:ext>
            </a:extLst>
          </p:cNvPr>
          <p:cNvSpPr txBox="1"/>
          <p:nvPr/>
        </p:nvSpPr>
        <p:spPr>
          <a:xfrm>
            <a:off x="8808869" y="347993"/>
            <a:ext cx="3215491" cy="369332"/>
          </a:xfrm>
          <a:prstGeom prst="rect">
            <a:avLst/>
          </a:prstGeom>
          <a:noFill/>
        </p:spPr>
        <p:txBody>
          <a:bodyPr wrap="square">
            <a:spAutoFit/>
          </a:bodyPr>
          <a:lstStyle/>
          <a:p>
            <a:r>
              <a:rPr lang="sr-Latn-RS" b="1" dirty="0"/>
              <a:t>The Petrovaradin Fortress</a:t>
            </a:r>
          </a:p>
        </p:txBody>
      </p:sp>
    </p:spTree>
    <p:extLst>
      <p:ext uri="{BB962C8B-B14F-4D97-AF65-F5344CB8AC3E}">
        <p14:creationId xmlns:p14="http://schemas.microsoft.com/office/powerpoint/2010/main" val="124848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7D2DE-1DF5-49EA-9651-EB1B76B3DE78}"/>
              </a:ext>
            </a:extLst>
          </p:cNvPr>
          <p:cNvPicPr>
            <a:picLocks noChangeAspect="1"/>
          </p:cNvPicPr>
          <p:nvPr/>
        </p:nvPicPr>
        <p:blipFill>
          <a:blip r:embed="rId2"/>
          <a:stretch>
            <a:fillRect/>
          </a:stretch>
        </p:blipFill>
        <p:spPr>
          <a:xfrm>
            <a:off x="0" y="0"/>
            <a:ext cx="12192000" cy="6785082"/>
          </a:xfrm>
          <a:prstGeom prst="rect">
            <a:avLst/>
          </a:prstGeom>
        </p:spPr>
      </p:pic>
      <p:sp>
        <p:nvSpPr>
          <p:cNvPr id="4" name="TextBox 3">
            <a:extLst>
              <a:ext uri="{FF2B5EF4-FFF2-40B4-BE49-F238E27FC236}">
                <a16:creationId xmlns:a16="http://schemas.microsoft.com/office/drawing/2014/main" id="{42A71A59-0B70-4E3C-99CE-57ABE08737FD}"/>
              </a:ext>
            </a:extLst>
          </p:cNvPr>
          <p:cNvSpPr txBox="1"/>
          <p:nvPr/>
        </p:nvSpPr>
        <p:spPr>
          <a:xfrm>
            <a:off x="703556" y="72918"/>
            <a:ext cx="1870968" cy="369332"/>
          </a:xfrm>
          <a:prstGeom prst="rect">
            <a:avLst/>
          </a:prstGeom>
          <a:noFill/>
        </p:spPr>
        <p:txBody>
          <a:bodyPr wrap="square">
            <a:spAutoFit/>
          </a:bodyPr>
          <a:lstStyle/>
          <a:p>
            <a:r>
              <a:rPr lang="sr-Latn-RS" b="1" dirty="0"/>
              <a:t>Backa Fortress</a:t>
            </a:r>
          </a:p>
        </p:txBody>
      </p:sp>
    </p:spTree>
    <p:extLst>
      <p:ext uri="{BB962C8B-B14F-4D97-AF65-F5344CB8AC3E}">
        <p14:creationId xmlns:p14="http://schemas.microsoft.com/office/powerpoint/2010/main" val="3216550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7A46AC-5774-4121-83E5-5964F18CCA82}"/>
              </a:ext>
            </a:extLst>
          </p:cNvPr>
          <p:cNvPicPr>
            <a:picLocks noChangeAspect="1"/>
          </p:cNvPicPr>
          <p:nvPr/>
        </p:nvPicPr>
        <p:blipFill>
          <a:blip r:embed="rId2"/>
          <a:stretch>
            <a:fillRect/>
          </a:stretch>
        </p:blipFill>
        <p:spPr>
          <a:xfrm>
            <a:off x="0" y="0"/>
            <a:ext cx="12192000" cy="6823044"/>
          </a:xfrm>
          <a:prstGeom prst="rect">
            <a:avLst/>
          </a:prstGeom>
        </p:spPr>
      </p:pic>
      <p:sp>
        <p:nvSpPr>
          <p:cNvPr id="4" name="TextBox 3">
            <a:extLst>
              <a:ext uri="{FF2B5EF4-FFF2-40B4-BE49-F238E27FC236}">
                <a16:creationId xmlns:a16="http://schemas.microsoft.com/office/drawing/2014/main" id="{4DBF20BB-84F6-46A4-83B5-3291D820F449}"/>
              </a:ext>
            </a:extLst>
          </p:cNvPr>
          <p:cNvSpPr txBox="1"/>
          <p:nvPr/>
        </p:nvSpPr>
        <p:spPr>
          <a:xfrm>
            <a:off x="3026569" y="301109"/>
            <a:ext cx="1907381" cy="369332"/>
          </a:xfrm>
          <a:prstGeom prst="rect">
            <a:avLst/>
          </a:prstGeom>
          <a:noFill/>
        </p:spPr>
        <p:txBody>
          <a:bodyPr wrap="square">
            <a:spAutoFit/>
          </a:bodyPr>
          <a:lstStyle/>
          <a:p>
            <a:r>
              <a:rPr lang="sr-Latn-RS" b="1" dirty="0"/>
              <a:t>Golubac Fortress</a:t>
            </a:r>
          </a:p>
        </p:txBody>
      </p:sp>
    </p:spTree>
    <p:extLst>
      <p:ext uri="{BB962C8B-B14F-4D97-AF65-F5344CB8AC3E}">
        <p14:creationId xmlns:p14="http://schemas.microsoft.com/office/powerpoint/2010/main" val="588047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79D5AA-96FA-4C9D-92E2-0D4208FFDFF2}"/>
              </a:ext>
            </a:extLst>
          </p:cNvPr>
          <p:cNvSpPr txBox="1"/>
          <p:nvPr/>
        </p:nvSpPr>
        <p:spPr>
          <a:xfrm>
            <a:off x="489009" y="619931"/>
            <a:ext cx="7083642" cy="5878532"/>
          </a:xfrm>
          <a:prstGeom prst="rect">
            <a:avLst/>
          </a:prstGeom>
          <a:noFill/>
        </p:spPr>
        <p:txBody>
          <a:bodyPr wrap="square">
            <a:spAutoFit/>
          </a:bodyPr>
          <a:lstStyle/>
          <a:p>
            <a:r>
              <a:rPr lang="sr-Latn-RS" dirty="0">
                <a:latin typeface="Arial" panose="020B0604020202020204" pitchFamily="34" charset="0"/>
                <a:cs typeface="Arial" panose="020B0604020202020204" pitchFamily="34" charset="0"/>
              </a:rPr>
              <a:t>Name: </a:t>
            </a:r>
            <a:r>
              <a:rPr lang="sr-Latn-RS" sz="2000" b="1" dirty="0">
                <a:latin typeface="Arial" panose="020B0604020202020204" pitchFamily="34" charset="0"/>
                <a:cs typeface="Arial" panose="020B0604020202020204" pitchFamily="34" charset="0"/>
              </a:rPr>
              <a:t>Republic of Serbia</a:t>
            </a:r>
          </a:p>
          <a:p>
            <a:endParaRPr lang="sr-Latn-RS" dirty="0">
              <a:latin typeface="Arial" panose="020B0604020202020204" pitchFamily="34" charset="0"/>
              <a:cs typeface="Arial" panose="020B0604020202020204" pitchFamily="34" charset="0"/>
            </a:endParaRPr>
          </a:p>
          <a:p>
            <a:r>
              <a:rPr lang="sr-Latn-RS" dirty="0">
                <a:latin typeface="Arial" panose="020B0604020202020204" pitchFamily="34" charset="0"/>
                <a:cs typeface="Arial" panose="020B0604020202020204" pitchFamily="34" charset="0"/>
              </a:rPr>
              <a:t>Capital: </a:t>
            </a:r>
            <a:r>
              <a:rPr lang="sr-Latn-RS" sz="2000" b="1" dirty="0">
                <a:latin typeface="Arial" panose="020B0604020202020204" pitchFamily="34" charset="0"/>
                <a:cs typeface="Arial" panose="020B0604020202020204" pitchFamily="34" charset="0"/>
              </a:rPr>
              <a:t>Belgrade</a:t>
            </a:r>
          </a:p>
          <a:p>
            <a:endParaRPr lang="sr-Latn-RS" dirty="0">
              <a:latin typeface="Arial" panose="020B0604020202020204" pitchFamily="34" charset="0"/>
              <a:cs typeface="Arial" panose="020B0604020202020204" pitchFamily="34" charset="0"/>
            </a:endParaRPr>
          </a:p>
          <a:p>
            <a:r>
              <a:rPr lang="sr-Latn-RS" sz="2000" dirty="0">
                <a:latin typeface="Arial" panose="020B0604020202020204" pitchFamily="34" charset="0"/>
                <a:cs typeface="Arial" panose="020B0604020202020204" pitchFamily="34" charset="0"/>
              </a:rPr>
              <a:t>Location: Southeast Europe, Balkan Peninsula</a:t>
            </a:r>
          </a:p>
          <a:p>
            <a:r>
              <a:rPr lang="sr-Latn-RS" sz="2000" dirty="0">
                <a:latin typeface="Arial" panose="020B0604020202020204" pitchFamily="34" charset="0"/>
                <a:cs typeface="Arial" panose="020B0604020202020204" pitchFamily="34" charset="0"/>
              </a:rPr>
              <a:t>It borders 8 countries</a:t>
            </a:r>
          </a:p>
          <a:p>
            <a:r>
              <a:rPr lang="sr-Latn-RS" sz="2000" dirty="0">
                <a:latin typeface="Arial" panose="020B0604020202020204" pitchFamily="34" charset="0"/>
                <a:cs typeface="Arial" panose="020B0604020202020204" pitchFamily="34" charset="0"/>
              </a:rPr>
              <a:t>Area: 88,361 km2 Population: 7,500,000</a:t>
            </a:r>
          </a:p>
          <a:p>
            <a:r>
              <a:rPr lang="sr-Latn-RS" sz="2000" dirty="0">
                <a:latin typeface="Arial" panose="020B0604020202020204" pitchFamily="34" charset="0"/>
                <a:cs typeface="Arial" panose="020B0604020202020204" pitchFamily="34" charset="0"/>
              </a:rPr>
              <a:t>State system: republic</a:t>
            </a:r>
          </a:p>
          <a:p>
            <a:r>
              <a:rPr lang="sr-Latn-RS" sz="2000" dirty="0">
                <a:latin typeface="Arial" panose="020B0604020202020204" pitchFamily="34" charset="0"/>
                <a:cs typeface="Arial" panose="020B0604020202020204" pitchFamily="34" charset="0"/>
              </a:rPr>
              <a:t>Currency: dinar</a:t>
            </a:r>
          </a:p>
          <a:p>
            <a:r>
              <a:rPr lang="sr-Latn-RS" sz="2000" dirty="0">
                <a:latin typeface="Arial" panose="020B0604020202020204" pitchFamily="34" charset="0"/>
                <a:cs typeface="Arial" panose="020B0604020202020204" pitchFamily="34" charset="0"/>
              </a:rPr>
              <a:t>Official language: Serbian</a:t>
            </a:r>
          </a:p>
          <a:p>
            <a:r>
              <a:rPr lang="sr-Latn-RS" sz="2000" dirty="0">
                <a:latin typeface="Arial" panose="020B0604020202020204" pitchFamily="34" charset="0"/>
                <a:cs typeface="Arial" panose="020B0604020202020204" pitchFamily="34" charset="0"/>
              </a:rPr>
              <a:t>Official script: Cyrillic, but both Cyrillic and Latin alphabet are in use</a:t>
            </a:r>
          </a:p>
          <a:p>
            <a:r>
              <a:rPr lang="sr-Latn-RS" sz="2000" dirty="0">
                <a:latin typeface="Arial" panose="020B0604020202020204" pitchFamily="34" charset="0"/>
                <a:cs typeface="Arial" panose="020B0604020202020204" pitchFamily="34" charset="0"/>
              </a:rPr>
              <a:t>Climate: mostly moderately continental</a:t>
            </a:r>
          </a:p>
          <a:p>
            <a:r>
              <a:rPr lang="sr-Latn-RS" sz="2000" dirty="0">
                <a:latin typeface="Arial" panose="020B0604020202020204" pitchFamily="34" charset="0"/>
                <a:cs typeface="Arial" panose="020B0604020202020204" pitchFamily="34" charset="0"/>
              </a:rPr>
              <a:t>Mostly developed sectors: agriculture, mining, automotive industry, energy, tourism</a:t>
            </a:r>
          </a:p>
          <a:p>
            <a:r>
              <a:rPr lang="sr-Latn-RS" sz="2000" dirty="0">
                <a:latin typeface="Arial" panose="020B0604020202020204" pitchFamily="34" charset="0"/>
                <a:cs typeface="Arial" panose="020B0604020202020204" pitchFamily="34" charset="0"/>
              </a:rPr>
              <a:t>The longest international river flowing through Serbia: the Danube</a:t>
            </a:r>
          </a:p>
          <a:p>
            <a:r>
              <a:rPr lang="sr-Latn-RS" sz="2000" dirty="0">
                <a:latin typeface="Arial" panose="020B0604020202020204" pitchFamily="34" charset="0"/>
                <a:cs typeface="Arial" panose="020B0604020202020204" pitchFamily="34" charset="0"/>
              </a:rPr>
              <a:t>The longest river in Serbia: Velika Morava</a:t>
            </a:r>
          </a:p>
          <a:p>
            <a:r>
              <a:rPr lang="sr-Latn-RS" sz="2000" dirty="0">
                <a:latin typeface="Arial" panose="020B0604020202020204" pitchFamily="34" charset="0"/>
                <a:cs typeface="Arial" panose="020B0604020202020204" pitchFamily="34" charset="0"/>
              </a:rPr>
              <a:t>Highest mountain peak: Đeravica, Prokletije (2656 m)</a:t>
            </a:r>
          </a:p>
        </p:txBody>
      </p:sp>
      <p:pic>
        <p:nvPicPr>
          <p:cNvPr id="2" name="Picture 1">
            <a:extLst>
              <a:ext uri="{FF2B5EF4-FFF2-40B4-BE49-F238E27FC236}">
                <a16:creationId xmlns:a16="http://schemas.microsoft.com/office/drawing/2014/main" id="{3C2F4F0F-E921-4EE8-9AE6-2DFB67374347}"/>
              </a:ext>
            </a:extLst>
          </p:cNvPr>
          <p:cNvPicPr>
            <a:picLocks noChangeAspect="1"/>
          </p:cNvPicPr>
          <p:nvPr/>
        </p:nvPicPr>
        <p:blipFill>
          <a:blip r:embed="rId2"/>
          <a:stretch>
            <a:fillRect/>
          </a:stretch>
        </p:blipFill>
        <p:spPr>
          <a:xfrm>
            <a:off x="8442663" y="1419437"/>
            <a:ext cx="2881637" cy="4019125"/>
          </a:xfrm>
          <a:prstGeom prst="rect">
            <a:avLst/>
          </a:prstGeom>
        </p:spPr>
      </p:pic>
    </p:spTree>
    <p:extLst>
      <p:ext uri="{BB962C8B-B14F-4D97-AF65-F5344CB8AC3E}">
        <p14:creationId xmlns:p14="http://schemas.microsoft.com/office/powerpoint/2010/main" val="144768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38630" y="1169410"/>
            <a:ext cx="2838450" cy="1609725"/>
          </a:xfrm>
          <a:prstGeom prst="rect">
            <a:avLst/>
          </a:prstGeom>
        </p:spPr>
      </p:pic>
      <p:pic>
        <p:nvPicPr>
          <p:cNvPr id="5" name="Picture 4"/>
          <p:cNvPicPr>
            <a:picLocks noChangeAspect="1"/>
          </p:cNvPicPr>
          <p:nvPr/>
        </p:nvPicPr>
        <p:blipFill>
          <a:blip r:embed="rId3"/>
          <a:stretch>
            <a:fillRect/>
          </a:stretch>
        </p:blipFill>
        <p:spPr>
          <a:xfrm>
            <a:off x="8264236" y="4515283"/>
            <a:ext cx="2590800" cy="1762125"/>
          </a:xfrm>
          <a:prstGeom prst="rect">
            <a:avLst/>
          </a:prstGeom>
        </p:spPr>
      </p:pic>
      <p:pic>
        <p:nvPicPr>
          <p:cNvPr id="6" name="Picture 5"/>
          <p:cNvPicPr>
            <a:picLocks noChangeAspect="1"/>
          </p:cNvPicPr>
          <p:nvPr/>
        </p:nvPicPr>
        <p:blipFill>
          <a:blip r:embed="rId4"/>
          <a:stretch>
            <a:fillRect/>
          </a:stretch>
        </p:blipFill>
        <p:spPr>
          <a:xfrm>
            <a:off x="0" y="1"/>
            <a:ext cx="12192000" cy="6858000"/>
          </a:xfrm>
          <a:prstGeom prst="rect">
            <a:avLst/>
          </a:prstGeom>
        </p:spPr>
      </p:pic>
      <p:sp>
        <p:nvSpPr>
          <p:cNvPr id="8" name="TextBox 7">
            <a:extLst>
              <a:ext uri="{FF2B5EF4-FFF2-40B4-BE49-F238E27FC236}">
                <a16:creationId xmlns:a16="http://schemas.microsoft.com/office/drawing/2014/main" id="{B7C0F347-1108-4B7F-B05B-38C113BA784F}"/>
              </a:ext>
            </a:extLst>
          </p:cNvPr>
          <p:cNvSpPr txBox="1"/>
          <p:nvPr/>
        </p:nvSpPr>
        <p:spPr>
          <a:xfrm>
            <a:off x="4333875" y="395926"/>
            <a:ext cx="6096000" cy="369332"/>
          </a:xfrm>
          <a:prstGeom prst="rect">
            <a:avLst/>
          </a:prstGeom>
          <a:noFill/>
        </p:spPr>
        <p:txBody>
          <a:bodyPr wrap="square">
            <a:spAutoFit/>
          </a:bodyPr>
          <a:lstStyle/>
          <a:p>
            <a:r>
              <a:rPr lang="sr-Latn-RS" b="1" dirty="0"/>
              <a:t>Djerdap gorge-Decibel</a:t>
            </a:r>
          </a:p>
        </p:txBody>
      </p:sp>
    </p:spTree>
    <p:extLst>
      <p:ext uri="{BB962C8B-B14F-4D97-AF65-F5344CB8AC3E}">
        <p14:creationId xmlns:p14="http://schemas.microsoft.com/office/powerpoint/2010/main" val="2843253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4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8F9EF-81AC-413C-96EA-D5A93EACB335}"/>
              </a:ext>
            </a:extLst>
          </p:cNvPr>
          <p:cNvPicPr>
            <a:picLocks noChangeAspect="1"/>
          </p:cNvPicPr>
          <p:nvPr/>
        </p:nvPicPr>
        <p:blipFill>
          <a:blip r:embed="rId2"/>
          <a:stretch>
            <a:fillRect/>
          </a:stretch>
        </p:blipFill>
        <p:spPr>
          <a:xfrm>
            <a:off x="2000250" y="2085975"/>
            <a:ext cx="8191500" cy="2686050"/>
          </a:xfrm>
          <a:prstGeom prst="rect">
            <a:avLst/>
          </a:prstGeom>
        </p:spPr>
      </p:pic>
    </p:spTree>
    <p:extLst>
      <p:ext uri="{BB962C8B-B14F-4D97-AF65-F5344CB8AC3E}">
        <p14:creationId xmlns:p14="http://schemas.microsoft.com/office/powerpoint/2010/main" val="230146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C094-CD78-4EC5-997A-96A185251694}"/>
              </a:ext>
            </a:extLst>
          </p:cNvPr>
          <p:cNvSpPr>
            <a:spLocks noGrp="1"/>
          </p:cNvSpPr>
          <p:nvPr>
            <p:ph type="title"/>
          </p:nvPr>
        </p:nvSpPr>
        <p:spPr>
          <a:xfrm>
            <a:off x="1273206" y="1586499"/>
            <a:ext cx="1354584" cy="442743"/>
          </a:xfrm>
        </p:spPr>
        <p:txBody>
          <a:bodyPr>
            <a:normAutofit/>
          </a:bodyPr>
          <a:lstStyle/>
          <a:p>
            <a:r>
              <a:rPr lang="sr-Latn-RS" sz="2400" b="1" dirty="0">
                <a:latin typeface="+mn-lt"/>
              </a:rPr>
              <a:t>Flag</a:t>
            </a:r>
          </a:p>
        </p:txBody>
      </p:sp>
      <p:pic>
        <p:nvPicPr>
          <p:cNvPr id="8" name="Picture 7">
            <a:extLst>
              <a:ext uri="{FF2B5EF4-FFF2-40B4-BE49-F238E27FC236}">
                <a16:creationId xmlns:a16="http://schemas.microsoft.com/office/drawing/2014/main" id="{AA96FDA1-4CCD-4084-B109-977E4038F8DC}"/>
              </a:ext>
            </a:extLst>
          </p:cNvPr>
          <p:cNvPicPr>
            <a:picLocks noChangeAspect="1"/>
          </p:cNvPicPr>
          <p:nvPr/>
        </p:nvPicPr>
        <p:blipFill>
          <a:blip r:embed="rId4"/>
          <a:stretch>
            <a:fillRect/>
          </a:stretch>
        </p:blipFill>
        <p:spPr>
          <a:xfrm>
            <a:off x="651768" y="2362107"/>
            <a:ext cx="3200677" cy="2133785"/>
          </a:xfrm>
          <a:prstGeom prst="rect">
            <a:avLst/>
          </a:prstGeom>
        </p:spPr>
      </p:pic>
      <p:sp>
        <p:nvSpPr>
          <p:cNvPr id="11" name="TextBox 10">
            <a:extLst>
              <a:ext uri="{FF2B5EF4-FFF2-40B4-BE49-F238E27FC236}">
                <a16:creationId xmlns:a16="http://schemas.microsoft.com/office/drawing/2014/main" id="{400CF826-F33C-42A0-9F3A-00238F5942FD}"/>
              </a:ext>
            </a:extLst>
          </p:cNvPr>
          <p:cNvSpPr txBox="1"/>
          <p:nvPr/>
        </p:nvSpPr>
        <p:spPr>
          <a:xfrm>
            <a:off x="4350058" y="1013936"/>
            <a:ext cx="3654175" cy="5262979"/>
          </a:xfrm>
          <a:prstGeom prst="rect">
            <a:avLst/>
          </a:prstGeom>
          <a:noFill/>
        </p:spPr>
        <p:txBody>
          <a:bodyPr wrap="square">
            <a:spAutoFit/>
          </a:bodyPr>
          <a:lstStyle/>
          <a:p>
            <a:r>
              <a:rPr lang="en-US" sz="3200" b="1" dirty="0">
                <a:solidFill>
                  <a:srgbClr val="FF0000"/>
                </a:solidFill>
              </a:rPr>
              <a:t>God of Justice</a:t>
            </a:r>
            <a:endParaRPr lang="sr-Latn-RS" sz="3200" b="1" dirty="0">
              <a:solidFill>
                <a:srgbClr val="FF0000"/>
              </a:solidFill>
            </a:endParaRPr>
          </a:p>
          <a:p>
            <a:r>
              <a:rPr lang="en-US" sz="2000" b="1" dirty="0"/>
              <a:t>God of Justice, You who saved us</a:t>
            </a:r>
          </a:p>
          <a:p>
            <a:r>
              <a:rPr lang="en-US" sz="2000" b="1" dirty="0"/>
              <a:t>From the disasters of the past,</a:t>
            </a:r>
          </a:p>
          <a:p>
            <a:r>
              <a:rPr lang="en-US" sz="2000" b="1" dirty="0"/>
              <a:t>Today, hear the voices of Your children,</a:t>
            </a:r>
          </a:p>
          <a:p>
            <a:r>
              <a:rPr lang="en-US" sz="2000" b="1" dirty="0"/>
              <a:t>And be our salvation, just as in old times.</a:t>
            </a:r>
          </a:p>
          <a:p>
            <a:r>
              <a:rPr lang="en-US" sz="2000" b="1" dirty="0"/>
              <a:t> </a:t>
            </a:r>
          </a:p>
          <a:p>
            <a:r>
              <a:rPr lang="en-US" sz="2000" b="1" dirty="0"/>
              <a:t>Defend with Your mighty hand,</a:t>
            </a:r>
          </a:p>
          <a:p>
            <a:r>
              <a:rPr lang="en-US" sz="2000" b="1" dirty="0"/>
              <a:t>That very future Serbia walks to,</a:t>
            </a:r>
          </a:p>
          <a:p>
            <a:r>
              <a:rPr lang="en-US" sz="2000" b="1" dirty="0"/>
              <a:t>God save; God defend,</a:t>
            </a:r>
          </a:p>
          <a:p>
            <a:r>
              <a:rPr lang="en-US" sz="2000" b="1" dirty="0"/>
              <a:t>Serbian lands and Serbian people!</a:t>
            </a:r>
            <a:endParaRPr lang="sr-Latn-RS" sz="2000" b="1" dirty="0"/>
          </a:p>
          <a:p>
            <a:r>
              <a:rPr lang="sr-Latn-RS" sz="2000" b="1" dirty="0"/>
              <a:t>(…)</a:t>
            </a:r>
            <a:endParaRPr lang="en-US" sz="2000" b="1" dirty="0"/>
          </a:p>
          <a:p>
            <a:endParaRPr lang="sr-Latn-RS" b="1" dirty="0">
              <a:solidFill>
                <a:srgbClr val="FF0000"/>
              </a:solidFill>
            </a:endParaRPr>
          </a:p>
          <a:p>
            <a:r>
              <a:rPr lang="sr-Latn-RS" b="1" dirty="0"/>
              <a:t>    </a:t>
            </a:r>
            <a:endParaRPr lang="ru-RU" dirty="0"/>
          </a:p>
        </p:txBody>
      </p:sp>
      <p:pic>
        <p:nvPicPr>
          <p:cNvPr id="12" name="Picture 11">
            <a:extLst>
              <a:ext uri="{FF2B5EF4-FFF2-40B4-BE49-F238E27FC236}">
                <a16:creationId xmlns:a16="http://schemas.microsoft.com/office/drawing/2014/main" id="{D458B7BC-29B9-4BE5-BE57-7A4EB7BCDF19}"/>
              </a:ext>
            </a:extLst>
          </p:cNvPr>
          <p:cNvPicPr>
            <a:picLocks noChangeAspect="1"/>
          </p:cNvPicPr>
          <p:nvPr/>
        </p:nvPicPr>
        <p:blipFill>
          <a:blip r:embed="rId5"/>
          <a:stretch>
            <a:fillRect/>
          </a:stretch>
        </p:blipFill>
        <p:spPr>
          <a:xfrm>
            <a:off x="9069552" y="2362107"/>
            <a:ext cx="2127688" cy="2566638"/>
          </a:xfrm>
          <a:prstGeom prst="rect">
            <a:avLst/>
          </a:prstGeom>
        </p:spPr>
      </p:pic>
      <p:sp>
        <p:nvSpPr>
          <p:cNvPr id="7" name="TextBox 6">
            <a:extLst>
              <a:ext uri="{FF2B5EF4-FFF2-40B4-BE49-F238E27FC236}">
                <a16:creationId xmlns:a16="http://schemas.microsoft.com/office/drawing/2014/main" id="{013F740B-6554-48E8-BE77-FE8C3DB15EDB}"/>
              </a:ext>
            </a:extLst>
          </p:cNvPr>
          <p:cNvSpPr txBox="1"/>
          <p:nvPr/>
        </p:nvSpPr>
        <p:spPr>
          <a:xfrm>
            <a:off x="4038877" y="159908"/>
            <a:ext cx="6094520" cy="707886"/>
          </a:xfrm>
          <a:prstGeom prst="rect">
            <a:avLst/>
          </a:prstGeom>
          <a:noFill/>
        </p:spPr>
        <p:txBody>
          <a:bodyPr wrap="square">
            <a:spAutoFit/>
          </a:bodyPr>
          <a:lstStyle/>
          <a:p>
            <a:r>
              <a:rPr lang="sr-Latn-RS" sz="4000" b="1" dirty="0"/>
              <a:t>Symbols of the state</a:t>
            </a:r>
          </a:p>
        </p:txBody>
      </p:sp>
      <p:sp>
        <p:nvSpPr>
          <p:cNvPr id="9" name="TextBox 8">
            <a:extLst>
              <a:ext uri="{FF2B5EF4-FFF2-40B4-BE49-F238E27FC236}">
                <a16:creationId xmlns:a16="http://schemas.microsoft.com/office/drawing/2014/main" id="{DA622515-6635-47FE-BA74-232E35F672BD}"/>
              </a:ext>
            </a:extLst>
          </p:cNvPr>
          <p:cNvSpPr txBox="1"/>
          <p:nvPr/>
        </p:nvSpPr>
        <p:spPr>
          <a:xfrm>
            <a:off x="8975325" y="1586499"/>
            <a:ext cx="2127689" cy="461665"/>
          </a:xfrm>
          <a:prstGeom prst="rect">
            <a:avLst/>
          </a:prstGeom>
          <a:noFill/>
        </p:spPr>
        <p:txBody>
          <a:bodyPr wrap="square">
            <a:spAutoFit/>
          </a:bodyPr>
          <a:lstStyle/>
          <a:p>
            <a:r>
              <a:rPr lang="sr-Latn-RS" sz="2400" b="1" dirty="0"/>
              <a:t>Coat of arms</a:t>
            </a:r>
          </a:p>
        </p:txBody>
      </p:sp>
      <p:pic>
        <p:nvPicPr>
          <p:cNvPr id="3" name="Himna Srbije - Bože pravde">
            <a:hlinkClick r:id="" action="ppaction://media"/>
            <a:extLst>
              <a:ext uri="{FF2B5EF4-FFF2-40B4-BE49-F238E27FC236}">
                <a16:creationId xmlns:a16="http://schemas.microsoft.com/office/drawing/2014/main" id="{5A61A415-6712-4069-A9C8-EB03B547E1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3463" y="5219701"/>
            <a:ext cx="762612" cy="624364"/>
          </a:xfrm>
          <a:prstGeom prst="rect">
            <a:avLst/>
          </a:prstGeom>
        </p:spPr>
      </p:pic>
    </p:spTree>
    <p:extLst>
      <p:ext uri="{BB962C8B-B14F-4D97-AF65-F5344CB8AC3E}">
        <p14:creationId xmlns:p14="http://schemas.microsoft.com/office/powerpoint/2010/main" val="175588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34865-7B2D-4C58-A6F4-290BC1434EC5}"/>
              </a:ext>
            </a:extLst>
          </p:cNvPr>
          <p:cNvPicPr>
            <a:picLocks noChangeAspect="1"/>
          </p:cNvPicPr>
          <p:nvPr/>
        </p:nvPicPr>
        <p:blipFill>
          <a:blip r:embed="rId3"/>
          <a:stretch>
            <a:fillRect/>
          </a:stretch>
        </p:blipFill>
        <p:spPr>
          <a:xfrm>
            <a:off x="10172634" y="209520"/>
            <a:ext cx="1524132" cy="1816765"/>
          </a:xfrm>
          <a:prstGeom prst="rect">
            <a:avLst/>
          </a:prstGeom>
        </p:spPr>
      </p:pic>
      <p:sp>
        <p:nvSpPr>
          <p:cNvPr id="4" name="TextBox 3">
            <a:extLst>
              <a:ext uri="{FF2B5EF4-FFF2-40B4-BE49-F238E27FC236}">
                <a16:creationId xmlns:a16="http://schemas.microsoft.com/office/drawing/2014/main" id="{A403A6AD-9CC4-4367-A6A3-B97B7DECE6B7}"/>
              </a:ext>
            </a:extLst>
          </p:cNvPr>
          <p:cNvSpPr txBox="1"/>
          <p:nvPr/>
        </p:nvSpPr>
        <p:spPr>
          <a:xfrm>
            <a:off x="4772025" y="209520"/>
            <a:ext cx="27432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Belgrade</a:t>
            </a:r>
          </a:p>
        </p:txBody>
      </p:sp>
    </p:spTree>
    <p:extLst>
      <p:ext uri="{BB962C8B-B14F-4D97-AF65-F5344CB8AC3E}">
        <p14:creationId xmlns:p14="http://schemas.microsoft.com/office/powerpoint/2010/main" val="419816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BD708-7621-4DB2-A93E-F38193E366A6}"/>
              </a:ext>
            </a:extLst>
          </p:cNvPr>
          <p:cNvPicPr>
            <a:picLocks noChangeAspect="1"/>
          </p:cNvPicPr>
          <p:nvPr/>
        </p:nvPicPr>
        <p:blipFill>
          <a:blip r:embed="rId2"/>
          <a:stretch>
            <a:fillRect/>
          </a:stretch>
        </p:blipFill>
        <p:spPr>
          <a:xfrm>
            <a:off x="6391456" y="3997187"/>
            <a:ext cx="4314521" cy="2832157"/>
          </a:xfrm>
          <a:prstGeom prst="rect">
            <a:avLst/>
          </a:prstGeom>
        </p:spPr>
      </p:pic>
      <p:pic>
        <p:nvPicPr>
          <p:cNvPr id="6" name="Picture 5">
            <a:extLst>
              <a:ext uri="{FF2B5EF4-FFF2-40B4-BE49-F238E27FC236}">
                <a16:creationId xmlns:a16="http://schemas.microsoft.com/office/drawing/2014/main" id="{235EE5EA-1ACE-4B64-80D2-656CD5FDAF97}"/>
              </a:ext>
            </a:extLst>
          </p:cNvPr>
          <p:cNvPicPr>
            <a:picLocks noChangeAspect="1"/>
          </p:cNvPicPr>
          <p:nvPr/>
        </p:nvPicPr>
        <p:blipFill>
          <a:blip r:embed="rId3"/>
          <a:stretch>
            <a:fillRect/>
          </a:stretch>
        </p:blipFill>
        <p:spPr>
          <a:xfrm>
            <a:off x="6391456" y="295674"/>
            <a:ext cx="4309797" cy="3084836"/>
          </a:xfrm>
          <a:prstGeom prst="rect">
            <a:avLst/>
          </a:prstGeom>
        </p:spPr>
      </p:pic>
      <p:pic>
        <p:nvPicPr>
          <p:cNvPr id="7" name="Picture 6">
            <a:extLst>
              <a:ext uri="{FF2B5EF4-FFF2-40B4-BE49-F238E27FC236}">
                <a16:creationId xmlns:a16="http://schemas.microsoft.com/office/drawing/2014/main" id="{1A839403-A204-41EA-9CB7-91643459A422}"/>
              </a:ext>
            </a:extLst>
          </p:cNvPr>
          <p:cNvPicPr>
            <a:picLocks noChangeAspect="1"/>
          </p:cNvPicPr>
          <p:nvPr/>
        </p:nvPicPr>
        <p:blipFill>
          <a:blip r:embed="rId4"/>
          <a:stretch>
            <a:fillRect/>
          </a:stretch>
        </p:blipFill>
        <p:spPr>
          <a:xfrm>
            <a:off x="1158309" y="295674"/>
            <a:ext cx="4665716" cy="3084835"/>
          </a:xfrm>
          <a:prstGeom prst="rect">
            <a:avLst/>
          </a:prstGeom>
        </p:spPr>
      </p:pic>
      <p:pic>
        <p:nvPicPr>
          <p:cNvPr id="8" name="Picture 7">
            <a:extLst>
              <a:ext uri="{FF2B5EF4-FFF2-40B4-BE49-F238E27FC236}">
                <a16:creationId xmlns:a16="http://schemas.microsoft.com/office/drawing/2014/main" id="{CC44B07D-82AF-467A-9D88-B9DFE5D67963}"/>
              </a:ext>
            </a:extLst>
          </p:cNvPr>
          <p:cNvPicPr>
            <a:picLocks noChangeAspect="1"/>
          </p:cNvPicPr>
          <p:nvPr/>
        </p:nvPicPr>
        <p:blipFill>
          <a:blip r:embed="rId5"/>
          <a:stretch>
            <a:fillRect/>
          </a:stretch>
        </p:blipFill>
        <p:spPr>
          <a:xfrm>
            <a:off x="1158309" y="3997187"/>
            <a:ext cx="4665716" cy="2860813"/>
          </a:xfrm>
          <a:prstGeom prst="rect">
            <a:avLst/>
          </a:prstGeom>
        </p:spPr>
      </p:pic>
      <p:sp>
        <p:nvSpPr>
          <p:cNvPr id="3" name="Rectangle 2"/>
          <p:cNvSpPr/>
          <p:nvPr/>
        </p:nvSpPr>
        <p:spPr>
          <a:xfrm>
            <a:off x="1158309" y="3507617"/>
            <a:ext cx="11033691" cy="369332"/>
          </a:xfrm>
          <a:prstGeom prst="rect">
            <a:avLst/>
          </a:prstGeom>
        </p:spPr>
        <p:txBody>
          <a:bodyPr wrap="square">
            <a:spAutoFit/>
          </a:bodyPr>
          <a:lstStyle/>
          <a:p>
            <a:r>
              <a:rPr lang="en-US" dirty="0"/>
              <a:t>Belgrade is the capital  and it ranks among the largest and the oldest cities in the Southeastern Europe</a:t>
            </a:r>
            <a:r>
              <a:rPr lang="sr-Latn-RS" dirty="0"/>
              <a:t>.</a:t>
            </a:r>
            <a:endParaRPr lang="en-US" dirty="0"/>
          </a:p>
        </p:txBody>
      </p:sp>
    </p:spTree>
    <p:extLst>
      <p:ext uri="{BB962C8B-B14F-4D97-AF65-F5344CB8AC3E}">
        <p14:creationId xmlns:p14="http://schemas.microsoft.com/office/powerpoint/2010/main" val="1250680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7000">
              <a:srgbClr val="B6C8E8"/>
            </a:gs>
            <a:gs pos="2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45DBC-12E2-4FB8-91EC-EE1F4B14F103}"/>
              </a:ext>
            </a:extLst>
          </p:cNvPr>
          <p:cNvSpPr>
            <a:spLocks noGrp="1"/>
          </p:cNvSpPr>
          <p:nvPr>
            <p:ph type="ctrTitle" idx="4294967295"/>
          </p:nvPr>
        </p:nvSpPr>
        <p:spPr>
          <a:xfrm>
            <a:off x="3395662" y="281634"/>
            <a:ext cx="5400675" cy="628650"/>
          </a:xfrm>
        </p:spPr>
        <p:txBody>
          <a:bodyPr>
            <a:normAutofit fontScale="90000"/>
          </a:bodyPr>
          <a:lstStyle/>
          <a:p>
            <a:r>
              <a:rPr lang="en-US" b="1" dirty="0"/>
              <a:t>Famous Serbian People</a:t>
            </a:r>
          </a:p>
        </p:txBody>
      </p:sp>
      <p:pic>
        <p:nvPicPr>
          <p:cNvPr id="5" name="Picture 4">
            <a:extLst>
              <a:ext uri="{FF2B5EF4-FFF2-40B4-BE49-F238E27FC236}">
                <a16:creationId xmlns:a16="http://schemas.microsoft.com/office/drawing/2014/main" id="{BA41A998-15AD-4E39-B8B1-606E68703220}"/>
              </a:ext>
            </a:extLst>
          </p:cNvPr>
          <p:cNvPicPr>
            <a:picLocks noChangeAspect="1"/>
          </p:cNvPicPr>
          <p:nvPr/>
        </p:nvPicPr>
        <p:blipFill>
          <a:blip r:embed="rId2"/>
          <a:stretch>
            <a:fillRect/>
          </a:stretch>
        </p:blipFill>
        <p:spPr>
          <a:xfrm>
            <a:off x="383189" y="4453154"/>
            <a:ext cx="4207973" cy="2387599"/>
          </a:xfrm>
          <a:prstGeom prst="rect">
            <a:avLst/>
          </a:prstGeom>
        </p:spPr>
      </p:pic>
      <p:pic>
        <p:nvPicPr>
          <p:cNvPr id="8" name="Picture 7">
            <a:extLst>
              <a:ext uri="{FF2B5EF4-FFF2-40B4-BE49-F238E27FC236}">
                <a16:creationId xmlns:a16="http://schemas.microsoft.com/office/drawing/2014/main" id="{4652B4EF-CF30-4D45-A8B9-77B28E5952D9}"/>
              </a:ext>
            </a:extLst>
          </p:cNvPr>
          <p:cNvPicPr>
            <a:picLocks noChangeAspect="1"/>
          </p:cNvPicPr>
          <p:nvPr/>
        </p:nvPicPr>
        <p:blipFill>
          <a:blip r:embed="rId3"/>
          <a:stretch>
            <a:fillRect/>
          </a:stretch>
        </p:blipFill>
        <p:spPr>
          <a:xfrm>
            <a:off x="8087557" y="4435908"/>
            <a:ext cx="3899060" cy="2404845"/>
          </a:xfrm>
          <a:prstGeom prst="rect">
            <a:avLst/>
          </a:prstGeom>
        </p:spPr>
      </p:pic>
      <p:pic>
        <p:nvPicPr>
          <p:cNvPr id="6" name="Picture 5">
            <a:extLst>
              <a:ext uri="{FF2B5EF4-FFF2-40B4-BE49-F238E27FC236}">
                <a16:creationId xmlns:a16="http://schemas.microsoft.com/office/drawing/2014/main" id="{C26A3FC8-0CC1-45E8-AB84-1648148A2416}"/>
              </a:ext>
            </a:extLst>
          </p:cNvPr>
          <p:cNvPicPr>
            <a:picLocks noChangeAspect="1"/>
          </p:cNvPicPr>
          <p:nvPr/>
        </p:nvPicPr>
        <p:blipFill>
          <a:blip r:embed="rId4"/>
          <a:stretch>
            <a:fillRect/>
          </a:stretch>
        </p:blipFill>
        <p:spPr>
          <a:xfrm>
            <a:off x="383189" y="981075"/>
            <a:ext cx="4207973" cy="2685403"/>
          </a:xfrm>
          <a:prstGeom prst="rect">
            <a:avLst/>
          </a:prstGeom>
        </p:spPr>
      </p:pic>
      <p:pic>
        <p:nvPicPr>
          <p:cNvPr id="7" name="Picture 6">
            <a:extLst>
              <a:ext uri="{FF2B5EF4-FFF2-40B4-BE49-F238E27FC236}">
                <a16:creationId xmlns:a16="http://schemas.microsoft.com/office/drawing/2014/main" id="{DB018B95-7B5A-4379-AABE-906D137B31AE}"/>
              </a:ext>
            </a:extLst>
          </p:cNvPr>
          <p:cNvPicPr>
            <a:picLocks noChangeAspect="1"/>
          </p:cNvPicPr>
          <p:nvPr/>
        </p:nvPicPr>
        <p:blipFill>
          <a:blip r:embed="rId5"/>
          <a:stretch>
            <a:fillRect/>
          </a:stretch>
        </p:blipFill>
        <p:spPr>
          <a:xfrm>
            <a:off x="8082157" y="981075"/>
            <a:ext cx="3916903" cy="2748612"/>
          </a:xfrm>
          <a:prstGeom prst="rect">
            <a:avLst/>
          </a:prstGeom>
        </p:spPr>
      </p:pic>
      <p:sp>
        <p:nvSpPr>
          <p:cNvPr id="9" name="TextBox 8">
            <a:extLst>
              <a:ext uri="{FF2B5EF4-FFF2-40B4-BE49-F238E27FC236}">
                <a16:creationId xmlns:a16="http://schemas.microsoft.com/office/drawing/2014/main" id="{7A65F8E1-3E26-4669-B93F-91498003A474}"/>
              </a:ext>
            </a:extLst>
          </p:cNvPr>
          <p:cNvSpPr txBox="1"/>
          <p:nvPr/>
        </p:nvSpPr>
        <p:spPr>
          <a:xfrm>
            <a:off x="4784102" y="2000610"/>
            <a:ext cx="3298055" cy="646331"/>
          </a:xfrm>
          <a:prstGeom prst="rect">
            <a:avLst/>
          </a:prstGeom>
          <a:noFill/>
        </p:spPr>
        <p:txBody>
          <a:bodyPr wrap="square">
            <a:spAutoFit/>
          </a:bodyPr>
          <a:lstStyle/>
          <a:p>
            <a:r>
              <a:rPr lang="en-US" dirty="0"/>
              <a:t>Mihailo Pupin-scientist</a:t>
            </a:r>
          </a:p>
          <a:p>
            <a:r>
              <a:rPr lang="en-US" dirty="0"/>
              <a:t>Ivo Andric-Nobel winning writer</a:t>
            </a:r>
          </a:p>
        </p:txBody>
      </p:sp>
      <p:sp>
        <p:nvSpPr>
          <p:cNvPr id="11" name="TextBox 10">
            <a:extLst>
              <a:ext uri="{FF2B5EF4-FFF2-40B4-BE49-F238E27FC236}">
                <a16:creationId xmlns:a16="http://schemas.microsoft.com/office/drawing/2014/main" id="{25859911-1E59-4B02-AC59-4537ACC9A973}"/>
              </a:ext>
            </a:extLst>
          </p:cNvPr>
          <p:cNvSpPr txBox="1"/>
          <p:nvPr/>
        </p:nvSpPr>
        <p:spPr>
          <a:xfrm>
            <a:off x="4902693" y="5251116"/>
            <a:ext cx="2874146" cy="923330"/>
          </a:xfrm>
          <a:prstGeom prst="rect">
            <a:avLst/>
          </a:prstGeom>
          <a:noFill/>
        </p:spPr>
        <p:txBody>
          <a:bodyPr wrap="square">
            <a:spAutoFit/>
          </a:bodyPr>
          <a:lstStyle/>
          <a:p>
            <a:r>
              <a:rPr lang="sr-Latn-RS" dirty="0"/>
              <a:t> Nikola Tesla-scientist</a:t>
            </a:r>
          </a:p>
          <a:p>
            <a:r>
              <a:rPr lang="sr-Latn-RS" dirty="0"/>
              <a:t>       Milutin Milankovic</a:t>
            </a:r>
          </a:p>
          <a:p>
            <a:r>
              <a:rPr lang="sr-Latn-RS" dirty="0"/>
              <a:t>        -mathematician</a:t>
            </a:r>
          </a:p>
        </p:txBody>
      </p:sp>
    </p:spTree>
    <p:extLst>
      <p:ext uri="{BB962C8B-B14F-4D97-AF65-F5344CB8AC3E}">
        <p14:creationId xmlns:p14="http://schemas.microsoft.com/office/powerpoint/2010/main" val="3843147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3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381789-A0F4-451F-B6C8-859B98628956}"/>
              </a:ext>
            </a:extLst>
          </p:cNvPr>
          <p:cNvPicPr>
            <a:picLocks noChangeAspect="1"/>
          </p:cNvPicPr>
          <p:nvPr/>
        </p:nvPicPr>
        <p:blipFill>
          <a:blip r:embed="rId2"/>
          <a:stretch>
            <a:fillRect/>
          </a:stretch>
        </p:blipFill>
        <p:spPr>
          <a:xfrm>
            <a:off x="7439357" y="3819525"/>
            <a:ext cx="4752643" cy="3038475"/>
          </a:xfrm>
          <a:prstGeom prst="rect">
            <a:avLst/>
          </a:prstGeom>
        </p:spPr>
      </p:pic>
      <p:pic>
        <p:nvPicPr>
          <p:cNvPr id="5" name="Picture 4">
            <a:extLst>
              <a:ext uri="{FF2B5EF4-FFF2-40B4-BE49-F238E27FC236}">
                <a16:creationId xmlns:a16="http://schemas.microsoft.com/office/drawing/2014/main" id="{0707BEA1-99E6-409C-A5D5-429878477E54}"/>
              </a:ext>
            </a:extLst>
          </p:cNvPr>
          <p:cNvPicPr>
            <a:picLocks noChangeAspect="1"/>
          </p:cNvPicPr>
          <p:nvPr/>
        </p:nvPicPr>
        <p:blipFill>
          <a:blip r:embed="rId3"/>
          <a:stretch>
            <a:fillRect/>
          </a:stretch>
        </p:blipFill>
        <p:spPr>
          <a:xfrm>
            <a:off x="7534275" y="0"/>
            <a:ext cx="4657725" cy="2798150"/>
          </a:xfrm>
          <a:prstGeom prst="rect">
            <a:avLst/>
          </a:prstGeom>
        </p:spPr>
      </p:pic>
      <p:pic>
        <p:nvPicPr>
          <p:cNvPr id="6" name="Picture 5">
            <a:extLst>
              <a:ext uri="{FF2B5EF4-FFF2-40B4-BE49-F238E27FC236}">
                <a16:creationId xmlns:a16="http://schemas.microsoft.com/office/drawing/2014/main" id="{9F1F6A1B-C8CE-4EE8-B2E4-1673612A2B0B}"/>
              </a:ext>
            </a:extLst>
          </p:cNvPr>
          <p:cNvPicPr>
            <a:picLocks noChangeAspect="1"/>
          </p:cNvPicPr>
          <p:nvPr/>
        </p:nvPicPr>
        <p:blipFill>
          <a:blip r:embed="rId4"/>
          <a:stretch>
            <a:fillRect/>
          </a:stretch>
        </p:blipFill>
        <p:spPr>
          <a:xfrm>
            <a:off x="100012" y="3819525"/>
            <a:ext cx="4376739" cy="3038475"/>
          </a:xfrm>
          <a:prstGeom prst="rect">
            <a:avLst/>
          </a:prstGeom>
        </p:spPr>
      </p:pic>
      <p:sp>
        <p:nvSpPr>
          <p:cNvPr id="8" name="TextBox 7">
            <a:extLst>
              <a:ext uri="{FF2B5EF4-FFF2-40B4-BE49-F238E27FC236}">
                <a16:creationId xmlns:a16="http://schemas.microsoft.com/office/drawing/2014/main" id="{B5EF17D5-E65C-45F9-A912-41E997E70502}"/>
              </a:ext>
            </a:extLst>
          </p:cNvPr>
          <p:cNvSpPr txBox="1"/>
          <p:nvPr/>
        </p:nvSpPr>
        <p:spPr>
          <a:xfrm>
            <a:off x="933450" y="3450193"/>
            <a:ext cx="1943100" cy="369332"/>
          </a:xfrm>
          <a:prstGeom prst="rect">
            <a:avLst/>
          </a:prstGeom>
          <a:noFill/>
        </p:spPr>
        <p:txBody>
          <a:bodyPr wrap="square">
            <a:spAutoFit/>
          </a:bodyPr>
          <a:lstStyle/>
          <a:p>
            <a:r>
              <a:rPr lang="sr-Latn-RS" dirty="0"/>
              <a:t>Marina Abramovic</a:t>
            </a:r>
          </a:p>
        </p:txBody>
      </p:sp>
      <p:sp>
        <p:nvSpPr>
          <p:cNvPr id="10" name="TextBox 9">
            <a:extLst>
              <a:ext uri="{FF2B5EF4-FFF2-40B4-BE49-F238E27FC236}">
                <a16:creationId xmlns:a16="http://schemas.microsoft.com/office/drawing/2014/main" id="{C6D73EE7-1261-4D0C-96A5-1E1534AD2839}"/>
              </a:ext>
            </a:extLst>
          </p:cNvPr>
          <p:cNvSpPr txBox="1"/>
          <p:nvPr/>
        </p:nvSpPr>
        <p:spPr>
          <a:xfrm>
            <a:off x="9229725" y="3490436"/>
            <a:ext cx="1943100" cy="369332"/>
          </a:xfrm>
          <a:prstGeom prst="rect">
            <a:avLst/>
          </a:prstGeom>
          <a:noFill/>
        </p:spPr>
        <p:txBody>
          <a:bodyPr wrap="square">
            <a:spAutoFit/>
          </a:bodyPr>
          <a:lstStyle/>
          <a:p>
            <a:r>
              <a:rPr lang="sr-Latn-RS" dirty="0"/>
              <a:t>Stefan Milenkovic</a:t>
            </a:r>
          </a:p>
        </p:txBody>
      </p:sp>
      <p:sp>
        <p:nvSpPr>
          <p:cNvPr id="12" name="TextBox 11">
            <a:extLst>
              <a:ext uri="{FF2B5EF4-FFF2-40B4-BE49-F238E27FC236}">
                <a16:creationId xmlns:a16="http://schemas.microsoft.com/office/drawing/2014/main" id="{114040DF-DF37-4179-9A4B-644EA18F392C}"/>
              </a:ext>
            </a:extLst>
          </p:cNvPr>
          <p:cNvSpPr txBox="1"/>
          <p:nvPr/>
        </p:nvSpPr>
        <p:spPr>
          <a:xfrm>
            <a:off x="8991600" y="2824974"/>
            <a:ext cx="2266950" cy="369332"/>
          </a:xfrm>
          <a:prstGeom prst="rect">
            <a:avLst/>
          </a:prstGeom>
          <a:noFill/>
        </p:spPr>
        <p:txBody>
          <a:bodyPr wrap="square">
            <a:spAutoFit/>
          </a:bodyPr>
          <a:lstStyle/>
          <a:p>
            <a:r>
              <a:rPr lang="sr-Latn-RS" dirty="0"/>
              <a:t>Milan Cile Marinkovic</a:t>
            </a:r>
          </a:p>
        </p:txBody>
      </p:sp>
      <p:sp>
        <p:nvSpPr>
          <p:cNvPr id="14" name="TextBox 13">
            <a:extLst>
              <a:ext uri="{FF2B5EF4-FFF2-40B4-BE49-F238E27FC236}">
                <a16:creationId xmlns:a16="http://schemas.microsoft.com/office/drawing/2014/main" id="{72FAA7B0-C85E-42FD-B788-46764652FE86}"/>
              </a:ext>
            </a:extLst>
          </p:cNvPr>
          <p:cNvSpPr txBox="1"/>
          <p:nvPr/>
        </p:nvSpPr>
        <p:spPr>
          <a:xfrm>
            <a:off x="933450" y="2775670"/>
            <a:ext cx="1819275" cy="369332"/>
          </a:xfrm>
          <a:prstGeom prst="rect">
            <a:avLst/>
          </a:prstGeom>
          <a:noFill/>
        </p:spPr>
        <p:txBody>
          <a:bodyPr wrap="square">
            <a:spAutoFit/>
          </a:bodyPr>
          <a:lstStyle/>
          <a:p>
            <a:r>
              <a:rPr lang="sr-Latn-RS" dirty="0"/>
              <a:t>Emir Kusturica</a:t>
            </a:r>
          </a:p>
        </p:txBody>
      </p:sp>
      <p:pic>
        <p:nvPicPr>
          <p:cNvPr id="16" name="Picture 15">
            <a:extLst>
              <a:ext uri="{FF2B5EF4-FFF2-40B4-BE49-F238E27FC236}">
                <a16:creationId xmlns:a16="http://schemas.microsoft.com/office/drawing/2014/main" id="{EFDE5347-859A-4DF2-BB61-C61FC6BA31A4}"/>
              </a:ext>
            </a:extLst>
          </p:cNvPr>
          <p:cNvPicPr>
            <a:picLocks noChangeAspect="1"/>
          </p:cNvPicPr>
          <p:nvPr/>
        </p:nvPicPr>
        <p:blipFill>
          <a:blip r:embed="rId5"/>
          <a:stretch>
            <a:fillRect/>
          </a:stretch>
        </p:blipFill>
        <p:spPr>
          <a:xfrm>
            <a:off x="-4843" y="0"/>
            <a:ext cx="4481594" cy="2798150"/>
          </a:xfrm>
          <a:prstGeom prst="rect">
            <a:avLst/>
          </a:prstGeom>
        </p:spPr>
      </p:pic>
      <p:sp>
        <p:nvSpPr>
          <p:cNvPr id="18" name="TextBox 17">
            <a:extLst>
              <a:ext uri="{FF2B5EF4-FFF2-40B4-BE49-F238E27FC236}">
                <a16:creationId xmlns:a16="http://schemas.microsoft.com/office/drawing/2014/main" id="{35E6517E-D2C0-431A-8985-C93F41DBFE86}"/>
              </a:ext>
            </a:extLst>
          </p:cNvPr>
          <p:cNvSpPr txBox="1"/>
          <p:nvPr/>
        </p:nvSpPr>
        <p:spPr>
          <a:xfrm>
            <a:off x="5186362" y="2803862"/>
            <a:ext cx="1819275" cy="1107996"/>
          </a:xfrm>
          <a:prstGeom prst="rect">
            <a:avLst/>
          </a:prstGeom>
          <a:noFill/>
        </p:spPr>
        <p:txBody>
          <a:bodyPr wrap="square">
            <a:spAutoFit/>
          </a:bodyPr>
          <a:lstStyle/>
          <a:p>
            <a:r>
              <a:rPr lang="sr-Latn-RS" sz="6600" dirty="0"/>
              <a:t>Art</a:t>
            </a:r>
          </a:p>
        </p:txBody>
      </p:sp>
    </p:spTree>
    <p:extLst>
      <p:ext uri="{BB962C8B-B14F-4D97-AF65-F5344CB8AC3E}">
        <p14:creationId xmlns:p14="http://schemas.microsoft.com/office/powerpoint/2010/main" val="339767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1000">
              <a:srgbClr val="D7E1F2"/>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D1FFF-EE56-4F7E-83E2-886CC0FBC627}"/>
              </a:ext>
            </a:extLst>
          </p:cNvPr>
          <p:cNvSpPr txBox="1"/>
          <p:nvPr/>
        </p:nvSpPr>
        <p:spPr>
          <a:xfrm>
            <a:off x="823447" y="536979"/>
            <a:ext cx="10987256" cy="1631216"/>
          </a:xfrm>
          <a:prstGeom prst="rect">
            <a:avLst/>
          </a:prstGeom>
          <a:noFill/>
        </p:spPr>
        <p:txBody>
          <a:bodyPr wrap="square">
            <a:spAutoFit/>
          </a:bodyPr>
          <a:lstStyle/>
          <a:p>
            <a:pPr algn="just"/>
            <a:r>
              <a:rPr lang="en-US" sz="2000" b="1" dirty="0">
                <a:effectLst/>
                <a:ea typeface="Calibri" panose="020F0502020204030204" pitchFamily="34" charset="0"/>
                <a:cs typeface="Times New Roman" panose="02020603050405020304" pitchFamily="18" charset="0"/>
              </a:rPr>
              <a:t>Serbia is a country full of natural</a:t>
            </a:r>
            <a:r>
              <a:rPr lang="sr-Latn-RS" sz="2000" b="1" dirty="0">
                <a:effectLst/>
                <a:ea typeface="Calibri" panose="020F0502020204030204" pitchFamily="34" charset="0"/>
                <a:cs typeface="Times New Roman" panose="02020603050405020304" pitchFamily="18" charset="0"/>
              </a:rPr>
              <a:t> beauties</a:t>
            </a:r>
            <a:r>
              <a:rPr lang="sr-Latn-RS" sz="2000" b="1" dirty="0">
                <a:ea typeface="Calibri" panose="020F0502020204030204" pitchFamily="34" charset="0"/>
                <a:cs typeface="Times New Roman" panose="02020603050405020304" pitchFamily="18" charset="0"/>
              </a:rPr>
              <a:t>, f</a:t>
            </a:r>
            <a:r>
              <a:rPr lang="en-US" sz="2000" b="1" dirty="0">
                <a:effectLst/>
                <a:ea typeface="Calibri" panose="020F0502020204030204" pitchFamily="34" charset="0"/>
                <a:cs typeface="Times New Roman" panose="02020603050405020304" pitchFamily="18" charset="0"/>
              </a:rPr>
              <a:t>rom the vast plains in the north to the high mountains in the south.</a:t>
            </a:r>
            <a:r>
              <a:rPr lang="sr-Latn-RS" sz="2000" b="1" dirty="0">
                <a:effectLst/>
                <a:ea typeface="Calibri" panose="020F0502020204030204" pitchFamily="34" charset="0"/>
                <a:cs typeface="Times New Roman" panose="02020603050405020304" pitchFamily="18" charset="0"/>
              </a:rPr>
              <a:t> There are some of the most breathtaking sceneries that cannot be seen anywhere else in the world (Canyon of the Uvac river, Devil’s town, Djerdap national park and many other special nature reserves, mountains, lakes, and spas.</a:t>
            </a:r>
            <a:endParaRPr lang="sr-Latn-RS" sz="2000" dirty="0">
              <a:effectLst/>
              <a:ea typeface="Calibri" panose="020F0502020204030204" pitchFamily="34" charset="0"/>
              <a:cs typeface="Times New Roman" panose="02020603050405020304" pitchFamily="18" charset="0"/>
            </a:endParaRPr>
          </a:p>
          <a:p>
            <a:r>
              <a:rPr lang="en-US" sz="2000" b="1" dirty="0">
                <a:effectLst/>
                <a:ea typeface="Calibri" panose="020F0502020204030204" pitchFamily="34" charset="0"/>
                <a:cs typeface="Times New Roman" panose="02020603050405020304" pitchFamily="18" charset="0"/>
              </a:rPr>
              <a:t> </a:t>
            </a:r>
            <a:endParaRPr lang="sr-Latn-RS" sz="20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29500C4-487A-41EF-BFC4-BC263350A1BB}"/>
              </a:ext>
            </a:extLst>
          </p:cNvPr>
          <p:cNvPicPr>
            <a:picLocks noChangeAspect="1"/>
          </p:cNvPicPr>
          <p:nvPr/>
        </p:nvPicPr>
        <p:blipFill>
          <a:blip r:embed="rId2"/>
          <a:stretch>
            <a:fillRect/>
          </a:stretch>
        </p:blipFill>
        <p:spPr>
          <a:xfrm>
            <a:off x="1000422" y="2474899"/>
            <a:ext cx="10343555" cy="2993206"/>
          </a:xfrm>
          <a:prstGeom prst="rect">
            <a:avLst/>
          </a:prstGeom>
        </p:spPr>
      </p:pic>
      <p:sp>
        <p:nvSpPr>
          <p:cNvPr id="6" name="TextBox 5">
            <a:extLst>
              <a:ext uri="{FF2B5EF4-FFF2-40B4-BE49-F238E27FC236}">
                <a16:creationId xmlns:a16="http://schemas.microsoft.com/office/drawing/2014/main" id="{3C8907B8-58A0-4638-908D-7122143E6FBC}"/>
              </a:ext>
            </a:extLst>
          </p:cNvPr>
          <p:cNvSpPr txBox="1"/>
          <p:nvPr/>
        </p:nvSpPr>
        <p:spPr>
          <a:xfrm>
            <a:off x="3986073" y="5774809"/>
            <a:ext cx="6096000" cy="461665"/>
          </a:xfrm>
          <a:prstGeom prst="rect">
            <a:avLst/>
          </a:prstGeom>
          <a:noFill/>
        </p:spPr>
        <p:txBody>
          <a:bodyPr wrap="square">
            <a:spAutoFit/>
          </a:bodyPr>
          <a:lstStyle/>
          <a:p>
            <a:r>
              <a:rPr lang="sr-Latn-RS" sz="2400" b="1" dirty="0"/>
              <a:t>Special nature reserve Uvac</a:t>
            </a:r>
          </a:p>
        </p:txBody>
      </p:sp>
    </p:spTree>
    <p:extLst>
      <p:ext uri="{BB962C8B-B14F-4D97-AF65-F5344CB8AC3E}">
        <p14:creationId xmlns:p14="http://schemas.microsoft.com/office/powerpoint/2010/main" val="1681335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627</TotalTime>
  <Words>854</Words>
  <Application>Microsoft Office PowerPoint</Application>
  <PresentationFormat>Widescreen</PresentationFormat>
  <Paragraphs>84</Paragraphs>
  <Slides>31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Verdana Pro Semibold</vt:lpstr>
      <vt:lpstr>Office Theme</vt:lpstr>
      <vt:lpstr>SERBIA</vt:lpstr>
      <vt:lpstr>PowerPoint Presentation</vt:lpstr>
      <vt:lpstr>PowerPoint Presentation</vt:lpstr>
      <vt:lpstr>Flag</vt:lpstr>
      <vt:lpstr>PowerPoint Presentation</vt:lpstr>
      <vt:lpstr>PowerPoint Presentation</vt:lpstr>
      <vt:lpstr>Famous Serbian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Slava (feast)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SRBIJA</dc:title>
  <dc:creator>User</dc:creator>
  <cp:lastModifiedBy>Ivana</cp:lastModifiedBy>
  <cp:revision>76</cp:revision>
  <dcterms:created xsi:type="dcterms:W3CDTF">2020-12-03T13:12:40Z</dcterms:created>
  <dcterms:modified xsi:type="dcterms:W3CDTF">2020-12-06T14:40:54Z</dcterms:modified>
</cp:coreProperties>
</file>