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64de99b0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64de99b0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f1be117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f1be117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64df385e0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64df385e0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64de99bf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64de99bf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64df385e0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64df385e0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64df385e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64df385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64df385e0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64df385e0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f0c3759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f0c3759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f0c3759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f0c3759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f0c3759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f0c3759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f0c37598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f0c37598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f0c37598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f0c3759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f0c375985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f0c37598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64de99bf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64de99bf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7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2.jpg"/><Relationship Id="rId5"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133675"/>
            <a:ext cx="8520600" cy="208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tr"/>
              <a:t>UNEMPLOYMENT AND WORKSHOPS IN TURKEY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81900" y="863550"/>
            <a:ext cx="83802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tr" sz="6500"/>
              <a:t>A Brief Overview of Some Sectors</a:t>
            </a:r>
            <a:endParaRPr sz="6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73475"/>
            <a:ext cx="8520600" cy="6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Textiles</a:t>
            </a:r>
            <a:endParaRPr/>
          </a:p>
        </p:txBody>
      </p:sp>
      <p:sp>
        <p:nvSpPr>
          <p:cNvPr id="124" name="Google Shape;124;p23"/>
          <p:cNvSpPr txBox="1"/>
          <p:nvPr>
            <p:ph idx="1" type="body"/>
          </p:nvPr>
        </p:nvSpPr>
        <p:spPr>
          <a:xfrm>
            <a:off x="311700" y="682175"/>
            <a:ext cx="8520600" cy="440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tr"/>
              <a:t>Our country has a share of 4.33% in world textile exports which is 254 billion dollars. Turkey finds itself top places in terms of the global textile market, competes with countries like China, India, South Korea, Pakistan, and Vietnam which have a large share in the global market despite the high labor costs thanks to the advantages of raw material and proximity to the market.</a:t>
            </a:r>
            <a:endParaRPr/>
          </a:p>
        </p:txBody>
      </p:sp>
      <p:pic>
        <p:nvPicPr>
          <p:cNvPr id="125" name="Google Shape;125;p23"/>
          <p:cNvPicPr preferRelativeResize="0"/>
          <p:nvPr/>
        </p:nvPicPr>
        <p:blipFill>
          <a:blip r:embed="rId3">
            <a:alphaModFix/>
          </a:blip>
          <a:stretch>
            <a:fillRect/>
          </a:stretch>
        </p:blipFill>
        <p:spPr>
          <a:xfrm>
            <a:off x="311700" y="2779163"/>
            <a:ext cx="4298850" cy="2220975"/>
          </a:xfrm>
          <a:prstGeom prst="rect">
            <a:avLst/>
          </a:prstGeom>
          <a:noFill/>
          <a:ln>
            <a:noFill/>
          </a:ln>
        </p:spPr>
      </p:pic>
      <p:pic>
        <p:nvPicPr>
          <p:cNvPr id="126" name="Google Shape;126;p23"/>
          <p:cNvPicPr preferRelativeResize="0"/>
          <p:nvPr/>
        </p:nvPicPr>
        <p:blipFill>
          <a:blip r:embed="rId4">
            <a:alphaModFix/>
          </a:blip>
          <a:stretch>
            <a:fillRect/>
          </a:stretch>
        </p:blipFill>
        <p:spPr>
          <a:xfrm>
            <a:off x="4829575" y="2779175"/>
            <a:ext cx="3945350" cy="2220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Agriculture</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tr"/>
              <a:t>Agriculture is an important sector in Turkey with its contribution to employment, exports, and national income. The agricultural sector is a major economic activity with 6.1 million jobs and $ 62.7 billion in revenue.</a:t>
            </a:r>
            <a:endParaRPr/>
          </a:p>
        </p:txBody>
      </p:sp>
      <p:pic>
        <p:nvPicPr>
          <p:cNvPr id="133" name="Google Shape;133;p24"/>
          <p:cNvPicPr preferRelativeResize="0"/>
          <p:nvPr/>
        </p:nvPicPr>
        <p:blipFill>
          <a:blip r:embed="rId3">
            <a:alphaModFix/>
          </a:blip>
          <a:stretch>
            <a:fillRect/>
          </a:stretch>
        </p:blipFill>
        <p:spPr>
          <a:xfrm>
            <a:off x="196600" y="2545125"/>
            <a:ext cx="4233101" cy="2330650"/>
          </a:xfrm>
          <a:prstGeom prst="rect">
            <a:avLst/>
          </a:prstGeom>
          <a:noFill/>
          <a:ln>
            <a:noFill/>
          </a:ln>
        </p:spPr>
      </p:pic>
      <p:pic>
        <p:nvPicPr>
          <p:cNvPr id="134" name="Google Shape;134;p24"/>
          <p:cNvPicPr preferRelativeResize="0"/>
          <p:nvPr/>
        </p:nvPicPr>
        <p:blipFill>
          <a:blip r:embed="rId4">
            <a:alphaModFix/>
          </a:blip>
          <a:stretch>
            <a:fillRect/>
          </a:stretch>
        </p:blipFill>
        <p:spPr>
          <a:xfrm>
            <a:off x="4639650" y="2545125"/>
            <a:ext cx="4307750" cy="2330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83975"/>
            <a:ext cx="8520600" cy="5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Tourism</a:t>
            </a:r>
            <a:endParaRPr/>
          </a:p>
        </p:txBody>
      </p:sp>
      <p:sp>
        <p:nvSpPr>
          <p:cNvPr id="140" name="Google Shape;140;p25"/>
          <p:cNvSpPr txBox="1"/>
          <p:nvPr>
            <p:ph idx="1" type="body"/>
          </p:nvPr>
        </p:nvSpPr>
        <p:spPr>
          <a:xfrm>
            <a:off x="311700" y="682300"/>
            <a:ext cx="8520600" cy="38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For developing countries such as Turkey, the tourism sector contributes to national income, foreign exchange revenues, contribution to balance of payments and developed business lines its contribution to the country's economy is quite large with new employment areas created.</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141" name="Google Shape;141;p25"/>
          <p:cNvPicPr preferRelativeResize="0"/>
          <p:nvPr/>
        </p:nvPicPr>
        <p:blipFill>
          <a:blip r:embed="rId3">
            <a:alphaModFix/>
          </a:blip>
          <a:stretch>
            <a:fillRect/>
          </a:stretch>
        </p:blipFill>
        <p:spPr>
          <a:xfrm>
            <a:off x="4563800" y="2367925"/>
            <a:ext cx="4268500" cy="2467375"/>
          </a:xfrm>
          <a:prstGeom prst="rect">
            <a:avLst/>
          </a:prstGeom>
          <a:noFill/>
          <a:ln>
            <a:noFill/>
          </a:ln>
        </p:spPr>
      </p:pic>
      <p:pic>
        <p:nvPicPr>
          <p:cNvPr id="142" name="Google Shape;142;p25"/>
          <p:cNvPicPr preferRelativeResize="0"/>
          <p:nvPr/>
        </p:nvPicPr>
        <p:blipFill>
          <a:blip r:embed="rId4">
            <a:alphaModFix/>
          </a:blip>
          <a:stretch>
            <a:fillRect/>
          </a:stretch>
        </p:blipFill>
        <p:spPr>
          <a:xfrm>
            <a:off x="311700" y="2367925"/>
            <a:ext cx="4124201" cy="246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Defense Industry</a:t>
            </a:r>
            <a:endParaRPr/>
          </a:p>
        </p:txBody>
      </p:sp>
      <p:sp>
        <p:nvSpPr>
          <p:cNvPr id="148" name="Google Shape;148;p26"/>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0" lvl="0" marL="0" rtl="0" algn="l">
              <a:spcBef>
                <a:spcPts val="500"/>
              </a:spcBef>
              <a:spcAft>
                <a:spcPts val="0"/>
              </a:spcAft>
              <a:buClr>
                <a:schemeClr val="dk1"/>
              </a:buClr>
              <a:buSzPts val="1100"/>
              <a:buFont typeface="Arial"/>
              <a:buNone/>
            </a:pPr>
            <a:r>
              <a:rPr lang="tr">
                <a:solidFill>
                  <a:srgbClr val="202122"/>
                </a:solidFill>
                <a:highlight>
                  <a:srgbClr val="FFFFFF"/>
                </a:highlight>
              </a:rPr>
              <a:t>The Turkish defense industry is able to manufacture national and local products, and has a wide-ranging research and development program among which the main supporting organization is TÜBİTAK.</a:t>
            </a:r>
            <a:endParaRPr>
              <a:solidFill>
                <a:srgbClr val="202122"/>
              </a:solidFill>
              <a:highlight>
                <a:srgbClr val="FFFFFF"/>
              </a:highlight>
            </a:endParaRPr>
          </a:p>
          <a:p>
            <a:pPr indent="0" lvl="0" marL="0" rtl="0" algn="l">
              <a:spcBef>
                <a:spcPts val="500"/>
              </a:spcBef>
              <a:spcAft>
                <a:spcPts val="0"/>
              </a:spcAft>
              <a:buClr>
                <a:schemeClr val="dk1"/>
              </a:buClr>
              <a:buSzPts val="1100"/>
              <a:buFont typeface="Arial"/>
              <a:buNone/>
            </a:pPr>
            <a:r>
              <a:rPr lang="tr">
                <a:solidFill>
                  <a:srgbClr val="202122"/>
                </a:solidFill>
                <a:highlight>
                  <a:srgbClr val="FFFFFF"/>
                </a:highlight>
              </a:rPr>
              <a:t> </a:t>
            </a:r>
            <a:endParaRPr>
              <a:solidFill>
                <a:srgbClr val="202122"/>
              </a:solidFill>
              <a:highlight>
                <a:srgbClr val="FFFFFF"/>
              </a:highlight>
            </a:endParaRPr>
          </a:p>
          <a:p>
            <a:pPr indent="0" lvl="0" marL="0" rtl="0" algn="l">
              <a:spcBef>
                <a:spcPts val="500"/>
              </a:spcBef>
              <a:spcAft>
                <a:spcPts val="0"/>
              </a:spcAft>
              <a:buClr>
                <a:schemeClr val="dk1"/>
              </a:buClr>
              <a:buSzPts val="1100"/>
              <a:buFont typeface="Arial"/>
              <a:buNone/>
            </a:pPr>
            <a:r>
              <a:t/>
            </a:r>
            <a:endParaRPr>
              <a:solidFill>
                <a:srgbClr val="202122"/>
              </a:solidFill>
              <a:highlight>
                <a:srgbClr val="FFFFFF"/>
              </a:highlight>
            </a:endParaRPr>
          </a:p>
          <a:p>
            <a:pPr indent="0" lvl="0" marL="0" rtl="0" algn="l">
              <a:spcBef>
                <a:spcPts val="500"/>
              </a:spcBef>
              <a:spcAft>
                <a:spcPts val="0"/>
              </a:spcAft>
              <a:buClr>
                <a:schemeClr val="dk1"/>
              </a:buClr>
              <a:buSzPts val="1100"/>
              <a:buFont typeface="Arial"/>
              <a:buNone/>
            </a:pPr>
            <a:r>
              <a:t/>
            </a:r>
            <a:endParaRPr baseline="30000">
              <a:solidFill>
                <a:srgbClr val="0B0080"/>
              </a:solidFill>
              <a:highlight>
                <a:srgbClr val="FFFFFF"/>
              </a:highlight>
            </a:endParaRPr>
          </a:p>
          <a:p>
            <a:pPr indent="0" lvl="0" marL="0" rtl="0" algn="l">
              <a:spcBef>
                <a:spcPts val="500"/>
              </a:spcBef>
              <a:spcAft>
                <a:spcPts val="1600"/>
              </a:spcAft>
              <a:buNone/>
            </a:pPr>
            <a:r>
              <a:t/>
            </a:r>
            <a:endParaRPr/>
          </a:p>
        </p:txBody>
      </p:sp>
      <p:pic>
        <p:nvPicPr>
          <p:cNvPr id="149" name="Google Shape;149;p26"/>
          <p:cNvPicPr preferRelativeResize="0"/>
          <p:nvPr/>
        </p:nvPicPr>
        <p:blipFill>
          <a:blip r:embed="rId3">
            <a:alphaModFix/>
          </a:blip>
          <a:stretch>
            <a:fillRect/>
          </a:stretch>
        </p:blipFill>
        <p:spPr>
          <a:xfrm>
            <a:off x="4614167" y="2292375"/>
            <a:ext cx="4291632" cy="2414025"/>
          </a:xfrm>
          <a:prstGeom prst="rect">
            <a:avLst/>
          </a:prstGeom>
          <a:noFill/>
          <a:ln>
            <a:noFill/>
          </a:ln>
        </p:spPr>
      </p:pic>
      <p:pic>
        <p:nvPicPr>
          <p:cNvPr id="150" name="Google Shape;150;p26"/>
          <p:cNvPicPr preferRelativeResize="0"/>
          <p:nvPr/>
        </p:nvPicPr>
        <p:blipFill>
          <a:blip r:embed="rId4">
            <a:alphaModFix/>
          </a:blip>
          <a:stretch>
            <a:fillRect/>
          </a:stretch>
        </p:blipFill>
        <p:spPr>
          <a:xfrm>
            <a:off x="157475" y="2292375"/>
            <a:ext cx="4278448" cy="2414025"/>
          </a:xfrm>
          <a:prstGeom prst="rect">
            <a:avLst/>
          </a:prstGeom>
          <a:noFill/>
          <a:ln>
            <a:noFill/>
          </a:ln>
        </p:spPr>
      </p:pic>
      <p:sp>
        <p:nvSpPr>
          <p:cNvPr id="151" name="Google Shape;151;p26"/>
          <p:cNvSpPr txBox="1"/>
          <p:nvPr/>
        </p:nvSpPr>
        <p:spPr>
          <a:xfrm>
            <a:off x="5490499" y="4669200"/>
            <a:ext cx="2887800" cy="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Mining</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tr"/>
              <a:t>Mining in Turkey is one of the developed industrial branches. Turkey is a country rich in mines. It is also among the important countries in the world in terms of some mines. </a:t>
            </a:r>
            <a:endParaRPr/>
          </a:p>
        </p:txBody>
      </p:sp>
      <p:pic>
        <p:nvPicPr>
          <p:cNvPr id="158" name="Google Shape;158;p27"/>
          <p:cNvPicPr preferRelativeResize="0"/>
          <p:nvPr/>
        </p:nvPicPr>
        <p:blipFill>
          <a:blip r:embed="rId3">
            <a:alphaModFix/>
          </a:blip>
          <a:stretch>
            <a:fillRect/>
          </a:stretch>
        </p:blipFill>
        <p:spPr>
          <a:xfrm>
            <a:off x="398450" y="2542038"/>
            <a:ext cx="4089274" cy="2441514"/>
          </a:xfrm>
          <a:prstGeom prst="rect">
            <a:avLst/>
          </a:prstGeom>
          <a:noFill/>
          <a:ln>
            <a:noFill/>
          </a:ln>
        </p:spPr>
      </p:pic>
      <p:pic>
        <p:nvPicPr>
          <p:cNvPr id="159" name="Google Shape;159;p27"/>
          <p:cNvPicPr preferRelativeResize="0"/>
          <p:nvPr/>
        </p:nvPicPr>
        <p:blipFill>
          <a:blip r:embed="rId4">
            <a:alphaModFix/>
          </a:blip>
          <a:stretch>
            <a:fillRect/>
          </a:stretch>
        </p:blipFill>
        <p:spPr>
          <a:xfrm>
            <a:off x="4743025" y="2542050"/>
            <a:ext cx="4089276" cy="244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495750" y="38100"/>
            <a:ext cx="8180025" cy="506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Reasons of Unemployment</a:t>
            </a:r>
            <a:endParaRPr/>
          </a:p>
        </p:txBody>
      </p:sp>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tr"/>
              <a:t>Cost-oriented approaches of companies</a:t>
            </a:r>
            <a:endParaRPr/>
          </a:p>
          <a:p>
            <a:pPr indent="-342900" lvl="0" marL="457200" rtl="0" algn="l">
              <a:spcBef>
                <a:spcPts val="0"/>
              </a:spcBef>
              <a:spcAft>
                <a:spcPts val="0"/>
              </a:spcAft>
              <a:buSzPts val="1800"/>
              <a:buChar char="●"/>
            </a:pPr>
            <a:r>
              <a:rPr lang="tr"/>
              <a:t>Employers find the burden of employee taxes and premiums high</a:t>
            </a:r>
            <a:endParaRPr/>
          </a:p>
          <a:p>
            <a:pPr indent="-342900" lvl="0" marL="457200" rtl="0" algn="l">
              <a:spcBef>
                <a:spcPts val="0"/>
              </a:spcBef>
              <a:spcAft>
                <a:spcPts val="0"/>
              </a:spcAft>
              <a:buSzPts val="1800"/>
              <a:buChar char="●"/>
            </a:pPr>
            <a:r>
              <a:rPr lang="tr"/>
              <a:t>High young population</a:t>
            </a:r>
            <a:endParaRPr/>
          </a:p>
          <a:p>
            <a:pPr indent="-342900" lvl="0" marL="457200" rtl="0" algn="l">
              <a:spcBef>
                <a:spcPts val="0"/>
              </a:spcBef>
              <a:spcAft>
                <a:spcPts val="0"/>
              </a:spcAft>
              <a:buSzPts val="1800"/>
              <a:buChar char="●"/>
            </a:pPr>
            <a:r>
              <a:rPr lang="tr"/>
              <a:t>Labor force participation of disadvantaged groups</a:t>
            </a:r>
            <a:endParaRPr/>
          </a:p>
          <a:p>
            <a:pPr indent="-342900" lvl="0" marL="457200" rtl="0" algn="l">
              <a:spcBef>
                <a:spcPts val="0"/>
              </a:spcBef>
              <a:spcAft>
                <a:spcPts val="0"/>
              </a:spcAft>
              <a:buSzPts val="1800"/>
              <a:buChar char="●"/>
            </a:pPr>
            <a:r>
              <a:rPr lang="tr"/>
              <a:t>Education system</a:t>
            </a:r>
            <a:endParaRPr/>
          </a:p>
          <a:p>
            <a:pPr indent="0" lvl="0" marL="457200" rtl="0" algn="l">
              <a:spcBef>
                <a:spcPts val="1600"/>
              </a:spcBef>
              <a:spcAft>
                <a:spcPts val="1600"/>
              </a:spcAft>
              <a:buNone/>
            </a:pPr>
            <a:r>
              <a:t/>
            </a:r>
            <a:endParaRPr/>
          </a:p>
        </p:txBody>
      </p:sp>
      <p:pic>
        <p:nvPicPr>
          <p:cNvPr id="66" name="Google Shape;66;p15"/>
          <p:cNvPicPr preferRelativeResize="0"/>
          <p:nvPr/>
        </p:nvPicPr>
        <p:blipFill>
          <a:blip r:embed="rId3">
            <a:alphaModFix/>
          </a:blip>
          <a:stretch>
            <a:fillRect/>
          </a:stretch>
        </p:blipFill>
        <p:spPr>
          <a:xfrm>
            <a:off x="3841875" y="2645225"/>
            <a:ext cx="4576675" cy="245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519175" y="142725"/>
            <a:ext cx="8105651" cy="485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idx="1" type="body"/>
          </p:nvPr>
        </p:nvSpPr>
        <p:spPr>
          <a:xfrm>
            <a:off x="311700" y="62975"/>
            <a:ext cx="8351700" cy="4770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tr">
                <a:solidFill>
                  <a:srgbClr val="424242"/>
                </a:solidFill>
                <a:highlight>
                  <a:srgbClr val="FFFFFF"/>
                </a:highlight>
                <a:latin typeface="Times New Roman"/>
                <a:ea typeface="Times New Roman"/>
                <a:cs typeface="Times New Roman"/>
                <a:sym typeface="Times New Roman"/>
              </a:rPr>
              <a:t>Occupations with the highest employment rate:</a:t>
            </a:r>
            <a:endParaRPr b="1">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120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Veterinary 80.1 %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Engineering 79 %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Health Services 75.4 %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Law 74.4 %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Medical 74.1 %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Agriculture, forestry and fishing 71.8 %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Architecture 70.7 %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Construction sector 70.7 %</a:t>
            </a:r>
            <a:endParaRPr sz="14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İnformatics and Communication Technologies 70.2 %</a:t>
            </a:r>
            <a:endParaRPr sz="1400">
              <a:solidFill>
                <a:srgbClr val="424242"/>
              </a:solidFill>
              <a:highlight>
                <a:srgbClr val="FFFFFF"/>
              </a:highlight>
              <a:latin typeface="Times New Roman"/>
              <a:ea typeface="Times New Roman"/>
              <a:cs typeface="Times New Roman"/>
              <a:sym typeface="Times New Roman"/>
            </a:endParaRPr>
          </a:p>
          <a:p>
            <a:pPr indent="0" lvl="0" marL="457200" rtl="0" algn="l">
              <a:spcBef>
                <a:spcPts val="1200"/>
              </a:spcBef>
              <a:spcAft>
                <a:spcPts val="0"/>
              </a:spcAft>
              <a:buNone/>
            </a:pPr>
            <a:r>
              <a:t/>
            </a:r>
            <a:endParaRPr sz="1300">
              <a:solidFill>
                <a:srgbClr val="424242"/>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id="77" name="Google Shape;77;p17"/>
          <p:cNvPicPr preferRelativeResize="0"/>
          <p:nvPr/>
        </p:nvPicPr>
        <p:blipFill>
          <a:blip r:embed="rId3">
            <a:alphaModFix/>
          </a:blip>
          <a:stretch>
            <a:fillRect/>
          </a:stretch>
        </p:blipFill>
        <p:spPr>
          <a:xfrm>
            <a:off x="692800" y="3274925"/>
            <a:ext cx="2172876" cy="1700524"/>
          </a:xfrm>
          <a:prstGeom prst="rect">
            <a:avLst/>
          </a:prstGeom>
          <a:noFill/>
          <a:ln>
            <a:noFill/>
          </a:ln>
        </p:spPr>
      </p:pic>
      <p:pic>
        <p:nvPicPr>
          <p:cNvPr id="78" name="Google Shape;78;p17"/>
          <p:cNvPicPr preferRelativeResize="0"/>
          <p:nvPr/>
        </p:nvPicPr>
        <p:blipFill>
          <a:blip r:embed="rId4">
            <a:alphaModFix/>
          </a:blip>
          <a:stretch>
            <a:fillRect/>
          </a:stretch>
        </p:blipFill>
        <p:spPr>
          <a:xfrm>
            <a:off x="3226050" y="3291987"/>
            <a:ext cx="2342474" cy="1666401"/>
          </a:xfrm>
          <a:prstGeom prst="rect">
            <a:avLst/>
          </a:prstGeom>
          <a:noFill/>
          <a:ln>
            <a:noFill/>
          </a:ln>
        </p:spPr>
      </p:pic>
      <p:pic>
        <p:nvPicPr>
          <p:cNvPr id="79" name="Google Shape;79;p17"/>
          <p:cNvPicPr preferRelativeResize="0"/>
          <p:nvPr/>
        </p:nvPicPr>
        <p:blipFill>
          <a:blip r:embed="rId5">
            <a:alphaModFix/>
          </a:blip>
          <a:stretch>
            <a:fillRect/>
          </a:stretch>
        </p:blipFill>
        <p:spPr>
          <a:xfrm>
            <a:off x="5876425" y="3274925"/>
            <a:ext cx="2342476" cy="170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idx="1" type="body"/>
          </p:nvPr>
        </p:nvSpPr>
        <p:spPr>
          <a:xfrm>
            <a:off x="311700" y="325400"/>
            <a:ext cx="8520600" cy="4818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tr" sz="1500">
                <a:solidFill>
                  <a:srgbClr val="424242"/>
                </a:solidFill>
                <a:highlight>
                  <a:srgbClr val="FFFFFF"/>
                </a:highlight>
                <a:latin typeface="Times New Roman"/>
                <a:ea typeface="Times New Roman"/>
                <a:cs typeface="Times New Roman"/>
                <a:sym typeface="Times New Roman"/>
              </a:rPr>
              <a:t>Among college graduates, the highest unemployment rate is in social services with 24.3 percent.</a:t>
            </a:r>
            <a:endParaRPr b="1" sz="1500">
              <a:solidFill>
                <a:srgbClr val="424242"/>
              </a:solidFill>
              <a:highlight>
                <a:srgbClr val="FFFFFF"/>
              </a:highlight>
              <a:latin typeface="Times New Roman"/>
              <a:ea typeface="Times New Roman"/>
              <a:cs typeface="Times New Roman"/>
              <a:sym typeface="Times New Roman"/>
            </a:endParaRPr>
          </a:p>
          <a:p>
            <a:pPr indent="-311150" lvl="0" marL="457200" rtl="0" algn="l">
              <a:spcBef>
                <a:spcPts val="1200"/>
              </a:spcBef>
              <a:spcAft>
                <a:spcPts val="0"/>
              </a:spcAft>
              <a:buClr>
                <a:srgbClr val="424242"/>
              </a:buClr>
              <a:buSzPts val="1300"/>
              <a:buFont typeface="Times New Roman"/>
              <a:buChar char="●"/>
            </a:pPr>
            <a:r>
              <a:rPr lang="tr" sz="1300">
                <a:solidFill>
                  <a:srgbClr val="424242"/>
                </a:solidFill>
                <a:highlight>
                  <a:srgbClr val="FFFFFF"/>
                </a:highlight>
                <a:latin typeface="Times New Roman"/>
                <a:ea typeface="Times New Roman"/>
                <a:cs typeface="Times New Roman"/>
                <a:sym typeface="Times New Roman"/>
              </a:rPr>
              <a:t> </a:t>
            </a:r>
            <a:r>
              <a:rPr lang="tr" sz="1500">
                <a:solidFill>
                  <a:srgbClr val="424242"/>
                </a:solidFill>
                <a:highlight>
                  <a:srgbClr val="FFFFFF"/>
                </a:highlight>
                <a:latin typeface="Times New Roman"/>
                <a:ea typeface="Times New Roman"/>
                <a:cs typeface="Times New Roman"/>
                <a:sym typeface="Times New Roman"/>
              </a:rPr>
              <a:t>Journalism and information with 23.8 percent,</a:t>
            </a:r>
            <a:endParaRPr sz="15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Char char="●"/>
            </a:pPr>
            <a:r>
              <a:rPr lang="tr" sz="1500">
                <a:solidFill>
                  <a:srgbClr val="424242"/>
                </a:solidFill>
                <a:highlight>
                  <a:srgbClr val="FFFFFF"/>
                </a:highlight>
                <a:latin typeface="Times New Roman"/>
                <a:ea typeface="Times New Roman"/>
                <a:cs typeface="Times New Roman"/>
                <a:sym typeface="Times New Roman"/>
              </a:rPr>
              <a:t>Art with 17.8 percent,</a:t>
            </a:r>
            <a:endParaRPr sz="15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Char char="●"/>
            </a:pPr>
            <a:r>
              <a:rPr lang="tr" sz="1500">
                <a:solidFill>
                  <a:srgbClr val="424242"/>
                </a:solidFill>
                <a:highlight>
                  <a:srgbClr val="FFFFFF"/>
                </a:highlight>
                <a:latin typeface="Times New Roman"/>
                <a:ea typeface="Times New Roman"/>
                <a:cs typeface="Times New Roman"/>
                <a:sym typeface="Times New Roman"/>
              </a:rPr>
              <a:t>Occupational health and transportation services with 17 percent,</a:t>
            </a:r>
            <a:endParaRPr sz="15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Char char="●"/>
            </a:pPr>
            <a:r>
              <a:rPr lang="tr" sz="1500">
                <a:solidFill>
                  <a:srgbClr val="424242"/>
                </a:solidFill>
                <a:highlight>
                  <a:srgbClr val="FFFFFF"/>
                </a:highlight>
                <a:latin typeface="Times New Roman"/>
                <a:ea typeface="Times New Roman"/>
                <a:cs typeface="Times New Roman"/>
                <a:sym typeface="Times New Roman"/>
              </a:rPr>
              <a:t>Physical sciences, biology and environment with 16.9 percent,</a:t>
            </a:r>
            <a:endParaRPr sz="1500">
              <a:solidFill>
                <a:srgbClr val="424242"/>
              </a:solidFill>
              <a:highlight>
                <a:srgbClr val="FFFFFF"/>
              </a:highlight>
              <a:latin typeface="Times New Roman"/>
              <a:ea typeface="Times New Roman"/>
              <a:cs typeface="Times New Roman"/>
              <a:sym typeface="Times New Roman"/>
            </a:endParaRPr>
          </a:p>
          <a:p>
            <a:pPr indent="-323850" lvl="0" marL="457200" rtl="0" algn="l">
              <a:spcBef>
                <a:spcPts val="0"/>
              </a:spcBef>
              <a:spcAft>
                <a:spcPts val="0"/>
              </a:spcAft>
              <a:buClr>
                <a:srgbClr val="424242"/>
              </a:buClr>
              <a:buSzPts val="1500"/>
              <a:buFont typeface="Times New Roman"/>
              <a:buChar char="●"/>
            </a:pPr>
            <a:r>
              <a:rPr lang="tr" sz="1500">
                <a:solidFill>
                  <a:srgbClr val="424242"/>
                </a:solidFill>
                <a:highlight>
                  <a:srgbClr val="FFFFFF"/>
                </a:highlight>
                <a:latin typeface="Times New Roman"/>
                <a:ea typeface="Times New Roman"/>
                <a:cs typeface="Times New Roman"/>
                <a:sym typeface="Times New Roman"/>
              </a:rPr>
              <a:t>Social and behavioral sciences followed with 15.3 percent.</a:t>
            </a:r>
            <a:endParaRPr sz="1500">
              <a:solidFill>
                <a:srgbClr val="424242"/>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tr" sz="1300">
                <a:solidFill>
                  <a:srgbClr val="424242"/>
                </a:solidFill>
                <a:highlight>
                  <a:srgbClr val="FFFFFF"/>
                </a:highlight>
                <a:latin typeface="Times New Roman"/>
                <a:ea typeface="Times New Roman"/>
                <a:cs typeface="Times New Roman"/>
                <a:sym typeface="Times New Roman"/>
              </a:rPr>
              <a:t> </a:t>
            </a:r>
            <a:endParaRPr sz="1300">
              <a:solidFill>
                <a:srgbClr val="424242"/>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id="85" name="Google Shape;85;p18"/>
          <p:cNvPicPr preferRelativeResize="0"/>
          <p:nvPr/>
        </p:nvPicPr>
        <p:blipFill>
          <a:blip r:embed="rId3">
            <a:alphaModFix/>
          </a:blip>
          <a:stretch>
            <a:fillRect/>
          </a:stretch>
        </p:blipFill>
        <p:spPr>
          <a:xfrm>
            <a:off x="456025" y="2571750"/>
            <a:ext cx="2857500" cy="1600200"/>
          </a:xfrm>
          <a:prstGeom prst="rect">
            <a:avLst/>
          </a:prstGeom>
          <a:noFill/>
          <a:ln>
            <a:noFill/>
          </a:ln>
        </p:spPr>
      </p:pic>
      <p:pic>
        <p:nvPicPr>
          <p:cNvPr id="86" name="Google Shape;86;p18"/>
          <p:cNvPicPr preferRelativeResize="0"/>
          <p:nvPr/>
        </p:nvPicPr>
        <p:blipFill>
          <a:blip r:embed="rId4">
            <a:alphaModFix/>
          </a:blip>
          <a:stretch>
            <a:fillRect/>
          </a:stretch>
        </p:blipFill>
        <p:spPr>
          <a:xfrm>
            <a:off x="6508100" y="1363873"/>
            <a:ext cx="2461250" cy="2741075"/>
          </a:xfrm>
          <a:prstGeom prst="rect">
            <a:avLst/>
          </a:prstGeom>
          <a:noFill/>
          <a:ln>
            <a:noFill/>
          </a:ln>
        </p:spPr>
      </p:pic>
      <p:pic>
        <p:nvPicPr>
          <p:cNvPr id="87" name="Google Shape;87;p18"/>
          <p:cNvPicPr preferRelativeResize="0"/>
          <p:nvPr/>
        </p:nvPicPr>
        <p:blipFill>
          <a:blip r:embed="rId5">
            <a:alphaModFix/>
          </a:blip>
          <a:stretch>
            <a:fillRect/>
          </a:stretch>
        </p:blipFill>
        <p:spPr>
          <a:xfrm>
            <a:off x="3313525" y="2593713"/>
            <a:ext cx="3194575" cy="155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315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tr" sz="1800">
                <a:solidFill>
                  <a:srgbClr val="424242"/>
                </a:solidFill>
                <a:highlight>
                  <a:srgbClr val="FFFFFF"/>
                </a:highlight>
                <a:latin typeface="Times New Roman"/>
                <a:ea typeface="Times New Roman"/>
                <a:cs typeface="Times New Roman"/>
                <a:sym typeface="Times New Roman"/>
              </a:rPr>
              <a:t>Occupations with lowest unemployment:</a:t>
            </a:r>
            <a:endParaRPr b="1" sz="3300"/>
          </a:p>
        </p:txBody>
      </p:sp>
      <p:sp>
        <p:nvSpPr>
          <p:cNvPr id="93" name="Google Shape;93;p19"/>
          <p:cNvSpPr txBox="1"/>
          <p:nvPr>
            <p:ph idx="1" type="body"/>
          </p:nvPr>
        </p:nvSpPr>
        <p:spPr>
          <a:xfrm>
            <a:off x="311700" y="1049700"/>
            <a:ext cx="8520600" cy="3519300"/>
          </a:xfrm>
          <a:prstGeom prst="rect">
            <a:avLst/>
          </a:prstGeom>
        </p:spPr>
        <p:txBody>
          <a:bodyPr anchorCtr="0" anchor="t" bIns="91425" lIns="91425" spcFirstLastPara="1" rIns="91425" wrap="square" tIns="91425">
            <a:noAutofit/>
          </a:bodyPr>
          <a:lstStyle/>
          <a:p>
            <a:pPr indent="-317500" lvl="0" marL="457200" rtl="0" algn="l">
              <a:spcBef>
                <a:spcPts val="1200"/>
              </a:spcBef>
              <a:spcAft>
                <a:spcPts val="0"/>
              </a:spcAft>
              <a:buClr>
                <a:srgbClr val="424242"/>
              </a:buClr>
              <a:buSzPts val="14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Security services 6.3 %</a:t>
            </a:r>
            <a:endParaRPr sz="1400">
              <a:solidFill>
                <a:srgbClr val="42424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424242"/>
              </a:buClr>
              <a:buSzPts val="14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Law 8.3 %</a:t>
            </a:r>
            <a:endParaRPr sz="1400">
              <a:solidFill>
                <a:srgbClr val="42424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424242"/>
              </a:buClr>
              <a:buSzPts val="14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Veterinary 8.9 %</a:t>
            </a:r>
            <a:endParaRPr sz="1400">
              <a:solidFill>
                <a:srgbClr val="42424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424242"/>
              </a:buClr>
              <a:buSzPts val="14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Medical 9.6 %</a:t>
            </a:r>
            <a:endParaRPr sz="1400">
              <a:solidFill>
                <a:srgbClr val="42424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424242"/>
              </a:buClr>
              <a:buSzPts val="14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Education 9.8 %</a:t>
            </a:r>
            <a:endParaRPr sz="1400">
              <a:solidFill>
                <a:srgbClr val="424242"/>
              </a:solidFill>
              <a:highlight>
                <a:srgbClr val="FFFFFF"/>
              </a:highlight>
              <a:latin typeface="Times New Roman"/>
              <a:ea typeface="Times New Roman"/>
              <a:cs typeface="Times New Roman"/>
              <a:sym typeface="Times New Roman"/>
            </a:endParaRPr>
          </a:p>
          <a:p>
            <a:pPr indent="-317500" lvl="0" marL="457200" rtl="0" algn="l">
              <a:spcBef>
                <a:spcPts val="0"/>
              </a:spcBef>
              <a:spcAft>
                <a:spcPts val="0"/>
              </a:spcAft>
              <a:buClr>
                <a:srgbClr val="424242"/>
              </a:buClr>
              <a:buSzPts val="1400"/>
              <a:buFont typeface="Times New Roman"/>
              <a:buAutoNum type="arabicPeriod"/>
            </a:pPr>
            <a:r>
              <a:rPr lang="tr" sz="1400">
                <a:solidFill>
                  <a:srgbClr val="424242"/>
                </a:solidFill>
                <a:highlight>
                  <a:srgbClr val="FFFFFF"/>
                </a:highlight>
                <a:latin typeface="Times New Roman"/>
                <a:ea typeface="Times New Roman"/>
                <a:cs typeface="Times New Roman"/>
                <a:sym typeface="Times New Roman"/>
              </a:rPr>
              <a:t>Mathematics and Statistics 9.9 %</a:t>
            </a:r>
            <a:endParaRPr sz="1400">
              <a:solidFill>
                <a:srgbClr val="424242"/>
              </a:solidFill>
              <a:highlight>
                <a:srgbClr val="FFFFFF"/>
              </a:highlight>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pic>
        <p:nvPicPr>
          <p:cNvPr id="94" name="Google Shape;94;p19"/>
          <p:cNvPicPr preferRelativeResize="0"/>
          <p:nvPr/>
        </p:nvPicPr>
        <p:blipFill>
          <a:blip r:embed="rId3">
            <a:alphaModFix/>
          </a:blip>
          <a:stretch>
            <a:fillRect/>
          </a:stretch>
        </p:blipFill>
        <p:spPr>
          <a:xfrm>
            <a:off x="76350" y="2897150"/>
            <a:ext cx="2883174" cy="2162375"/>
          </a:xfrm>
          <a:prstGeom prst="rect">
            <a:avLst/>
          </a:prstGeom>
          <a:noFill/>
          <a:ln>
            <a:noFill/>
          </a:ln>
        </p:spPr>
      </p:pic>
      <p:pic>
        <p:nvPicPr>
          <p:cNvPr id="95" name="Google Shape;95;p19"/>
          <p:cNvPicPr preferRelativeResize="0"/>
          <p:nvPr/>
        </p:nvPicPr>
        <p:blipFill>
          <a:blip r:embed="rId4">
            <a:alphaModFix/>
          </a:blip>
          <a:stretch>
            <a:fillRect/>
          </a:stretch>
        </p:blipFill>
        <p:spPr>
          <a:xfrm>
            <a:off x="2959525" y="3039788"/>
            <a:ext cx="2603252" cy="2019749"/>
          </a:xfrm>
          <a:prstGeom prst="rect">
            <a:avLst/>
          </a:prstGeom>
          <a:noFill/>
          <a:ln>
            <a:noFill/>
          </a:ln>
        </p:spPr>
      </p:pic>
      <p:pic>
        <p:nvPicPr>
          <p:cNvPr id="96" name="Google Shape;96;p19"/>
          <p:cNvPicPr preferRelativeResize="0"/>
          <p:nvPr/>
        </p:nvPicPr>
        <p:blipFill>
          <a:blip r:embed="rId5">
            <a:alphaModFix/>
          </a:blip>
          <a:stretch>
            <a:fillRect/>
          </a:stretch>
        </p:blipFill>
        <p:spPr>
          <a:xfrm>
            <a:off x="5658450" y="3039800"/>
            <a:ext cx="3033025" cy="2019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tr" sz="1800">
                <a:solidFill>
                  <a:srgbClr val="222222"/>
                </a:solidFill>
                <a:latin typeface="Roboto"/>
                <a:ea typeface="Roboto"/>
                <a:cs typeface="Roboto"/>
                <a:sym typeface="Roboto"/>
              </a:rPr>
              <a:t>Turkey's Most Prestigious Professions </a:t>
            </a:r>
            <a:endParaRPr b="1" sz="1800"/>
          </a:p>
        </p:txBody>
      </p:sp>
      <p:sp>
        <p:nvSpPr>
          <p:cNvPr id="102" name="Google Shape;102;p20"/>
          <p:cNvSpPr txBox="1"/>
          <p:nvPr>
            <p:ph idx="1" type="body"/>
          </p:nvPr>
        </p:nvSpPr>
        <p:spPr>
          <a:xfrm>
            <a:off x="311700" y="818075"/>
            <a:ext cx="8520600" cy="4325400"/>
          </a:xfrm>
          <a:prstGeom prst="rect">
            <a:avLst/>
          </a:prstGeom>
        </p:spPr>
        <p:txBody>
          <a:bodyPr anchorCtr="0" anchor="t" bIns="91425" lIns="91425" spcFirstLastPara="1" rIns="91425" wrap="square" tIns="91425">
            <a:noAutofit/>
          </a:bodyPr>
          <a:lstStyle/>
          <a:p>
            <a:pPr indent="-314325" lvl="0" marL="457200" rtl="0" algn="l">
              <a:spcBef>
                <a:spcPts val="120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Medical doctor</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Judge</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University Professorship</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Pilotage</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Embassy</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Governor</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Dentistry</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Captaincy</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General</a:t>
            </a:r>
            <a:endParaRPr sz="1350">
              <a:solidFill>
                <a:srgbClr val="222222"/>
              </a:solidFill>
              <a:highlight>
                <a:srgbClr val="FFFFFF"/>
              </a:highlight>
              <a:latin typeface="Roboto"/>
              <a:ea typeface="Roboto"/>
              <a:cs typeface="Roboto"/>
              <a:sym typeface="Roboto"/>
            </a:endParaRPr>
          </a:p>
          <a:p>
            <a:pPr indent="-314325" lvl="0" marL="457200" rtl="0" algn="l">
              <a:spcBef>
                <a:spcPts val="0"/>
              </a:spcBef>
              <a:spcAft>
                <a:spcPts val="0"/>
              </a:spcAft>
              <a:buClr>
                <a:srgbClr val="222222"/>
              </a:buClr>
              <a:buSzPts val="1350"/>
              <a:buFont typeface="Roboto"/>
              <a:buChar char="●"/>
            </a:pPr>
            <a:r>
              <a:rPr lang="tr" sz="1350">
                <a:solidFill>
                  <a:srgbClr val="222222"/>
                </a:solidFill>
                <a:highlight>
                  <a:srgbClr val="FFFFFF"/>
                </a:highlight>
                <a:latin typeface="Roboto"/>
                <a:ea typeface="Roboto"/>
                <a:cs typeface="Roboto"/>
                <a:sym typeface="Roboto"/>
              </a:rPr>
              <a:t>Attorney</a:t>
            </a:r>
            <a:endParaRPr sz="1350">
              <a:solidFill>
                <a:srgbClr val="222222"/>
              </a:solidFill>
              <a:highlight>
                <a:srgbClr val="FFFFFF"/>
              </a:highlight>
              <a:latin typeface="Roboto"/>
              <a:ea typeface="Roboto"/>
              <a:cs typeface="Roboto"/>
              <a:sym typeface="Roboto"/>
            </a:endParaRPr>
          </a:p>
          <a:p>
            <a:pPr indent="0" lvl="0" marL="0" rtl="0" algn="l">
              <a:spcBef>
                <a:spcPts val="1200"/>
              </a:spcBef>
              <a:spcAft>
                <a:spcPts val="1600"/>
              </a:spcAft>
              <a:buNone/>
            </a:pPr>
            <a:r>
              <a:t/>
            </a:r>
            <a:endParaRPr/>
          </a:p>
        </p:txBody>
      </p:sp>
      <p:pic>
        <p:nvPicPr>
          <p:cNvPr id="103" name="Google Shape;103;p20"/>
          <p:cNvPicPr preferRelativeResize="0"/>
          <p:nvPr/>
        </p:nvPicPr>
        <p:blipFill>
          <a:blip r:embed="rId3">
            <a:alphaModFix/>
          </a:blip>
          <a:stretch>
            <a:fillRect/>
          </a:stretch>
        </p:blipFill>
        <p:spPr>
          <a:xfrm>
            <a:off x="5575063" y="328425"/>
            <a:ext cx="3198075" cy="2128300"/>
          </a:xfrm>
          <a:prstGeom prst="rect">
            <a:avLst/>
          </a:prstGeom>
          <a:noFill/>
          <a:ln>
            <a:noFill/>
          </a:ln>
        </p:spPr>
      </p:pic>
      <p:pic>
        <p:nvPicPr>
          <p:cNvPr id="104" name="Google Shape;104;p20"/>
          <p:cNvPicPr preferRelativeResize="0"/>
          <p:nvPr/>
        </p:nvPicPr>
        <p:blipFill>
          <a:blip r:embed="rId4">
            <a:alphaModFix/>
          </a:blip>
          <a:stretch>
            <a:fillRect/>
          </a:stretch>
        </p:blipFill>
        <p:spPr>
          <a:xfrm>
            <a:off x="5577874" y="2683275"/>
            <a:ext cx="3192450" cy="2128300"/>
          </a:xfrm>
          <a:prstGeom prst="rect">
            <a:avLst/>
          </a:prstGeom>
          <a:noFill/>
          <a:ln>
            <a:noFill/>
          </a:ln>
        </p:spPr>
      </p:pic>
      <p:pic>
        <p:nvPicPr>
          <p:cNvPr id="105" name="Google Shape;105;p20"/>
          <p:cNvPicPr preferRelativeResize="0"/>
          <p:nvPr/>
        </p:nvPicPr>
        <p:blipFill>
          <a:blip r:embed="rId5">
            <a:alphaModFix/>
          </a:blip>
          <a:stretch>
            <a:fillRect/>
          </a:stretch>
        </p:blipFill>
        <p:spPr>
          <a:xfrm>
            <a:off x="2067275" y="2683275"/>
            <a:ext cx="3113403" cy="2128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Professions </a:t>
            </a:r>
            <a:r>
              <a:rPr lang="tr"/>
              <a:t>Preferred</a:t>
            </a:r>
            <a:r>
              <a:rPr lang="tr"/>
              <a:t> By Foreigners In Turkey</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a:t>1- Customer Service</a:t>
            </a:r>
            <a:endParaRPr/>
          </a:p>
          <a:p>
            <a:pPr indent="0" lvl="0" marL="0" rtl="0" algn="l">
              <a:spcBef>
                <a:spcPts val="1600"/>
              </a:spcBef>
              <a:spcAft>
                <a:spcPts val="0"/>
              </a:spcAft>
              <a:buNone/>
            </a:pPr>
            <a:r>
              <a:rPr lang="tr"/>
              <a:t>2- Foreign Language Teaching</a:t>
            </a:r>
            <a:endParaRPr/>
          </a:p>
          <a:p>
            <a:pPr indent="0" lvl="0" marL="0" rtl="0" algn="l">
              <a:spcBef>
                <a:spcPts val="1600"/>
              </a:spcBef>
              <a:spcAft>
                <a:spcPts val="0"/>
              </a:spcAft>
              <a:buNone/>
            </a:pPr>
            <a:r>
              <a:rPr lang="tr"/>
              <a:t>3- Babysitting</a:t>
            </a:r>
            <a:endParaRPr/>
          </a:p>
          <a:p>
            <a:pPr indent="0" lvl="0" marL="0" rtl="0" algn="l">
              <a:spcBef>
                <a:spcPts val="1600"/>
              </a:spcBef>
              <a:spcAft>
                <a:spcPts val="0"/>
              </a:spcAft>
              <a:buNone/>
            </a:pPr>
            <a:r>
              <a:rPr lang="tr"/>
              <a:t>4- Editing and Interpreting</a:t>
            </a:r>
            <a:endParaRPr/>
          </a:p>
          <a:p>
            <a:pPr indent="0" lvl="0" marL="0" rtl="0" algn="l">
              <a:spcBef>
                <a:spcPts val="1600"/>
              </a:spcBef>
              <a:spcAft>
                <a:spcPts val="1600"/>
              </a:spcAft>
              <a:buNone/>
            </a:pPr>
            <a:r>
              <a:rPr lang="tr"/>
              <a:t>5- Import-Export Sales Expertise</a:t>
            </a:r>
            <a:endParaRPr/>
          </a:p>
        </p:txBody>
      </p:sp>
      <p:pic>
        <p:nvPicPr>
          <p:cNvPr id="112" name="Google Shape;112;p21"/>
          <p:cNvPicPr preferRelativeResize="0"/>
          <p:nvPr/>
        </p:nvPicPr>
        <p:blipFill>
          <a:blip r:embed="rId3">
            <a:alphaModFix/>
          </a:blip>
          <a:stretch>
            <a:fillRect/>
          </a:stretch>
        </p:blipFill>
        <p:spPr>
          <a:xfrm>
            <a:off x="5185400" y="1152475"/>
            <a:ext cx="3300076" cy="1933625"/>
          </a:xfrm>
          <a:prstGeom prst="rect">
            <a:avLst/>
          </a:prstGeom>
          <a:noFill/>
          <a:ln>
            <a:noFill/>
          </a:ln>
        </p:spPr>
      </p:pic>
      <p:pic>
        <p:nvPicPr>
          <p:cNvPr id="113" name="Google Shape;113;p21"/>
          <p:cNvPicPr preferRelativeResize="0"/>
          <p:nvPr/>
        </p:nvPicPr>
        <p:blipFill>
          <a:blip r:embed="rId4">
            <a:alphaModFix/>
          </a:blip>
          <a:stretch>
            <a:fillRect/>
          </a:stretch>
        </p:blipFill>
        <p:spPr>
          <a:xfrm>
            <a:off x="5185400" y="3157925"/>
            <a:ext cx="3300075" cy="1861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